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61" r:id="rId3"/>
    <p:sldId id="274" r:id="rId4"/>
    <p:sldId id="313" r:id="rId5"/>
    <p:sldId id="275" r:id="rId6"/>
    <p:sldId id="276" r:id="rId7"/>
    <p:sldId id="277" r:id="rId8"/>
    <p:sldId id="273" r:id="rId9"/>
    <p:sldId id="292" r:id="rId10"/>
    <p:sldId id="317" r:id="rId11"/>
    <p:sldId id="299" r:id="rId12"/>
    <p:sldId id="314" r:id="rId13"/>
    <p:sldId id="300" r:id="rId14"/>
    <p:sldId id="291" r:id="rId15"/>
    <p:sldId id="301" r:id="rId16"/>
    <p:sldId id="311" r:id="rId17"/>
    <p:sldId id="303" r:id="rId18"/>
    <p:sldId id="293" r:id="rId19"/>
    <p:sldId id="295" r:id="rId20"/>
    <p:sldId id="294" r:id="rId21"/>
    <p:sldId id="312" r:id="rId22"/>
    <p:sldId id="304" r:id="rId23"/>
    <p:sldId id="315" r:id="rId24"/>
    <p:sldId id="302" r:id="rId25"/>
    <p:sldId id="305" r:id="rId26"/>
    <p:sldId id="306" r:id="rId27"/>
    <p:sldId id="307" r:id="rId28"/>
    <p:sldId id="308" r:id="rId29"/>
    <p:sldId id="309" r:id="rId30"/>
    <p:sldId id="310" r:id="rId31"/>
    <p:sldId id="263" r:id="rId3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B9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סגנון ביניים 2 - הדגשה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1045" autoAdjust="0"/>
  </p:normalViewPr>
  <p:slideViewPr>
    <p:cSldViewPr snapToGrid="0">
      <p:cViewPr varScale="1">
        <p:scale>
          <a:sx n="117" d="100"/>
          <a:sy n="117" d="100"/>
        </p:scale>
        <p:origin x="2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8DFA20-ED7B-48A1-8565-6AD0808CE5BC}" type="doc">
      <dgm:prSet loTypeId="urn:microsoft.com/office/officeart/2005/8/layout/venn3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x-none"/>
        </a:p>
      </dgm:t>
    </dgm:pt>
    <dgm:pt modelId="{F2EA61B7-67C2-4FD8-A942-C28E9E6C8C06}">
      <dgm:prSet phldrT="[טקסט]" custT="1"/>
      <dgm:spPr/>
      <dgm:t>
        <a:bodyPr/>
        <a:lstStyle/>
        <a:p>
          <a:r>
            <a:rPr lang="he-IL" sz="1800" b="1" dirty="0" smtClean="0"/>
            <a:t>עיקרי הכיסוי הביטוחי</a:t>
          </a:r>
          <a:endParaRPr lang="x-none" sz="1800" b="1" dirty="0"/>
        </a:p>
      </dgm:t>
    </dgm:pt>
    <dgm:pt modelId="{959B7CA1-6EA1-40F2-9DE0-76FC446DF014}" type="parTrans" cxnId="{B775865F-1132-49A4-AF11-06F9A8B39E55}">
      <dgm:prSet/>
      <dgm:spPr/>
      <dgm:t>
        <a:bodyPr/>
        <a:lstStyle/>
        <a:p>
          <a:endParaRPr lang="x-none" sz="1400" b="1">
            <a:solidFill>
              <a:srgbClr val="550000"/>
            </a:solidFill>
          </a:endParaRPr>
        </a:p>
      </dgm:t>
    </dgm:pt>
    <dgm:pt modelId="{2D060AC1-E01B-444E-9357-260E836400B6}" type="sibTrans" cxnId="{B775865F-1132-49A4-AF11-06F9A8B39E55}">
      <dgm:prSet/>
      <dgm:spPr/>
      <dgm:t>
        <a:bodyPr/>
        <a:lstStyle/>
        <a:p>
          <a:endParaRPr lang="x-none" sz="1400" b="1">
            <a:solidFill>
              <a:srgbClr val="550000"/>
            </a:solidFill>
          </a:endParaRPr>
        </a:p>
      </dgm:t>
    </dgm:pt>
    <dgm:pt modelId="{335DC024-3F62-4A50-90A3-E2FC8818BA1F}">
      <dgm:prSet phldrT="[טקסט]" custT="1"/>
      <dgm:spPr/>
      <dgm:t>
        <a:bodyPr/>
        <a:lstStyle/>
        <a:p>
          <a:r>
            <a:rPr lang="he-IL" sz="1600" b="1" dirty="0" smtClean="0"/>
            <a:t>השתתפות עצמית</a:t>
          </a:r>
          <a:endParaRPr lang="x-none" sz="1800" b="1" dirty="0"/>
        </a:p>
      </dgm:t>
    </dgm:pt>
    <dgm:pt modelId="{C0CCB2A7-639B-437D-9529-EBAA6C87C54F}" type="parTrans" cxnId="{F17BCF1C-B8C2-4E53-80CC-5C746184739E}">
      <dgm:prSet/>
      <dgm:spPr/>
      <dgm:t>
        <a:bodyPr/>
        <a:lstStyle/>
        <a:p>
          <a:endParaRPr lang="x-none" sz="2000" b="1"/>
        </a:p>
      </dgm:t>
    </dgm:pt>
    <dgm:pt modelId="{E352D677-20E6-4184-A9CA-C438F2340168}" type="sibTrans" cxnId="{F17BCF1C-B8C2-4E53-80CC-5C746184739E}">
      <dgm:prSet/>
      <dgm:spPr/>
      <dgm:t>
        <a:bodyPr/>
        <a:lstStyle/>
        <a:p>
          <a:endParaRPr lang="x-none" sz="2000" b="1"/>
        </a:p>
      </dgm:t>
    </dgm:pt>
    <dgm:pt modelId="{F9AE53CA-55E6-467A-8DDA-B66E225724DF}">
      <dgm:prSet phldrT="[טקסט]" custT="1"/>
      <dgm:spPr/>
      <dgm:t>
        <a:bodyPr/>
        <a:lstStyle/>
        <a:p>
          <a:r>
            <a:rPr lang="he-IL" sz="1800" b="1" dirty="0" smtClean="0"/>
            <a:t>סכומי ביטוח</a:t>
          </a:r>
          <a:endParaRPr lang="x-none" sz="1800" b="1" dirty="0"/>
        </a:p>
      </dgm:t>
    </dgm:pt>
    <dgm:pt modelId="{0FF0D4AD-293D-41F5-B18D-F1DEEE858461}" type="parTrans" cxnId="{16614188-0637-44F4-9721-4CEEDDD973F2}">
      <dgm:prSet/>
      <dgm:spPr/>
      <dgm:t>
        <a:bodyPr/>
        <a:lstStyle/>
        <a:p>
          <a:endParaRPr lang="x-none" sz="2000" b="1"/>
        </a:p>
      </dgm:t>
    </dgm:pt>
    <dgm:pt modelId="{8683DA58-14FB-4CEE-A35E-5150391FBD49}" type="sibTrans" cxnId="{16614188-0637-44F4-9721-4CEEDDD973F2}">
      <dgm:prSet/>
      <dgm:spPr/>
      <dgm:t>
        <a:bodyPr/>
        <a:lstStyle/>
        <a:p>
          <a:endParaRPr lang="x-none" sz="2000" b="1"/>
        </a:p>
      </dgm:t>
    </dgm:pt>
    <dgm:pt modelId="{45BC1506-4060-45EC-9983-9EBDA6BF8DD4}">
      <dgm:prSet phldrT="[טקסט]" custT="1"/>
      <dgm:spPr/>
      <dgm:t>
        <a:bodyPr/>
        <a:lstStyle/>
        <a:p>
          <a:r>
            <a:rPr lang="he-IL" sz="1800" b="1" dirty="0" smtClean="0"/>
            <a:t>פרמיה</a:t>
          </a:r>
        </a:p>
        <a:p>
          <a:r>
            <a:rPr lang="he-IL" sz="1600" b="1" dirty="0" smtClean="0"/>
            <a:t>(אי-תלות)</a:t>
          </a:r>
          <a:endParaRPr lang="x-none" sz="1600" b="1" dirty="0"/>
        </a:p>
      </dgm:t>
    </dgm:pt>
    <dgm:pt modelId="{A68B3DA1-51C9-4CA9-AA85-6D2590767F1F}" type="parTrans" cxnId="{4AFA0021-C588-40DA-8180-013D4CF129EA}">
      <dgm:prSet/>
      <dgm:spPr/>
      <dgm:t>
        <a:bodyPr/>
        <a:lstStyle/>
        <a:p>
          <a:endParaRPr lang="x-none" sz="2000" b="1"/>
        </a:p>
      </dgm:t>
    </dgm:pt>
    <dgm:pt modelId="{F1F76AC7-A51C-4E3B-86F3-3EC2745D03BA}" type="sibTrans" cxnId="{4AFA0021-C588-40DA-8180-013D4CF129EA}">
      <dgm:prSet/>
      <dgm:spPr/>
      <dgm:t>
        <a:bodyPr/>
        <a:lstStyle/>
        <a:p>
          <a:endParaRPr lang="x-none" sz="2000" b="1"/>
        </a:p>
      </dgm:t>
    </dgm:pt>
    <dgm:pt modelId="{2B75FC00-CD6B-463A-8331-5A13B8F78570}">
      <dgm:prSet phldrT="[טקסט]" custT="1"/>
      <dgm:spPr/>
      <dgm:t>
        <a:bodyPr/>
        <a:lstStyle/>
        <a:p>
          <a:r>
            <a:rPr lang="he-IL" sz="1600" b="1" dirty="0" smtClean="0"/>
            <a:t>תקופות אכשרה והמתנה</a:t>
          </a:r>
          <a:endParaRPr lang="x-none" sz="1600" b="1" dirty="0"/>
        </a:p>
      </dgm:t>
    </dgm:pt>
    <dgm:pt modelId="{6FD5B2D3-88A1-4893-98B4-EFD3EAEF7F25}" type="parTrans" cxnId="{3E18E73D-25CB-4E03-A1D9-41310570BF26}">
      <dgm:prSet/>
      <dgm:spPr/>
      <dgm:t>
        <a:bodyPr/>
        <a:lstStyle/>
        <a:p>
          <a:endParaRPr lang="x-none" sz="2000" b="1"/>
        </a:p>
      </dgm:t>
    </dgm:pt>
    <dgm:pt modelId="{A5924A60-3F3B-47E3-82B9-F91C649F15C9}" type="sibTrans" cxnId="{3E18E73D-25CB-4E03-A1D9-41310570BF26}">
      <dgm:prSet/>
      <dgm:spPr/>
      <dgm:t>
        <a:bodyPr/>
        <a:lstStyle/>
        <a:p>
          <a:endParaRPr lang="x-none" sz="2000" b="1"/>
        </a:p>
      </dgm:t>
    </dgm:pt>
    <dgm:pt modelId="{D23FBBB4-89D3-4FAE-B119-B1039E76906C}">
      <dgm:prSet phldrT="[טקסט]" custT="1"/>
      <dgm:spPr/>
      <dgm:t>
        <a:bodyPr/>
        <a:lstStyle/>
        <a:p>
          <a:r>
            <a:rPr lang="he-IL" sz="1800" b="1" dirty="0" smtClean="0"/>
            <a:t>אמצעי תשלום</a:t>
          </a:r>
          <a:endParaRPr lang="x-none" sz="1800" b="1" dirty="0"/>
        </a:p>
      </dgm:t>
    </dgm:pt>
    <dgm:pt modelId="{3E77AA4D-7E77-4893-9AAE-E8581C7C0B09}" type="parTrans" cxnId="{3400E417-F1D1-4788-89A5-2ED5F2FCC60A}">
      <dgm:prSet/>
      <dgm:spPr/>
      <dgm:t>
        <a:bodyPr/>
        <a:lstStyle/>
        <a:p>
          <a:endParaRPr lang="x-none" sz="2000" b="1"/>
        </a:p>
      </dgm:t>
    </dgm:pt>
    <dgm:pt modelId="{F657AA05-B91D-407A-9C74-23097769290D}" type="sibTrans" cxnId="{3400E417-F1D1-4788-89A5-2ED5F2FCC60A}">
      <dgm:prSet/>
      <dgm:spPr/>
      <dgm:t>
        <a:bodyPr/>
        <a:lstStyle/>
        <a:p>
          <a:endParaRPr lang="x-none" sz="2000" b="1"/>
        </a:p>
      </dgm:t>
    </dgm:pt>
    <dgm:pt modelId="{84E688B6-D6E7-4E6E-91AD-0C0D59550F2C}">
      <dgm:prSet phldrT="[טקסט]" custT="1"/>
      <dgm:spPr/>
      <dgm:t>
        <a:bodyPr/>
        <a:lstStyle/>
        <a:p>
          <a:r>
            <a:rPr lang="he-IL" sz="1800" b="1" dirty="0" smtClean="0"/>
            <a:t>תקופת הביטוח</a:t>
          </a:r>
          <a:endParaRPr lang="x-none" sz="1800" b="1" dirty="0"/>
        </a:p>
      </dgm:t>
    </dgm:pt>
    <dgm:pt modelId="{A37AF13B-9770-41DD-8DDE-FB263D67AD40}" type="parTrans" cxnId="{E6D97DBF-59F5-4561-BE68-94D7E8DAE722}">
      <dgm:prSet/>
      <dgm:spPr/>
      <dgm:t>
        <a:bodyPr/>
        <a:lstStyle/>
        <a:p>
          <a:endParaRPr lang="x-none" sz="2000" b="1"/>
        </a:p>
      </dgm:t>
    </dgm:pt>
    <dgm:pt modelId="{A962D463-DE01-4475-8F6C-71C8477C84D5}" type="sibTrans" cxnId="{E6D97DBF-59F5-4561-BE68-94D7E8DAE722}">
      <dgm:prSet/>
      <dgm:spPr/>
      <dgm:t>
        <a:bodyPr/>
        <a:lstStyle/>
        <a:p>
          <a:endParaRPr lang="x-none" sz="2000" b="1"/>
        </a:p>
      </dgm:t>
    </dgm:pt>
    <dgm:pt modelId="{29FEA3D0-AA9F-48B8-B593-8C49D6E9A989}">
      <dgm:prSet phldrT="[טקסט]" custT="1"/>
      <dgm:spPr/>
      <dgm:t>
        <a:bodyPr/>
        <a:lstStyle/>
        <a:p>
          <a:r>
            <a:rPr lang="he-IL" sz="1800" b="1" dirty="0" smtClean="0"/>
            <a:t>החרגות</a:t>
          </a:r>
          <a:endParaRPr lang="x-none" sz="1800" b="1" dirty="0"/>
        </a:p>
      </dgm:t>
    </dgm:pt>
    <dgm:pt modelId="{E01DB98B-67EE-495A-B073-85CC4AACB075}" type="parTrans" cxnId="{3F2A9EF7-FC58-413A-97CB-684C0CFA9C4D}">
      <dgm:prSet/>
      <dgm:spPr/>
      <dgm:t>
        <a:bodyPr/>
        <a:lstStyle/>
        <a:p>
          <a:endParaRPr lang="x-none" sz="2000" b="1"/>
        </a:p>
      </dgm:t>
    </dgm:pt>
    <dgm:pt modelId="{95B02D01-9B93-4CD3-89FE-CF230C948922}" type="sibTrans" cxnId="{3F2A9EF7-FC58-413A-97CB-684C0CFA9C4D}">
      <dgm:prSet/>
      <dgm:spPr/>
      <dgm:t>
        <a:bodyPr/>
        <a:lstStyle/>
        <a:p>
          <a:endParaRPr lang="x-none" sz="2000" b="1"/>
        </a:p>
      </dgm:t>
    </dgm:pt>
    <dgm:pt modelId="{C2ABBA44-1944-4ECB-B91C-B226F70C15A4}">
      <dgm:prSet phldrT="[טקסט]" custT="1"/>
      <dgm:spPr/>
      <dgm:t>
        <a:bodyPr/>
        <a:lstStyle/>
        <a:p>
          <a:r>
            <a:rPr lang="he-IL" sz="1800" b="1" dirty="0" smtClean="0"/>
            <a:t>מועד גביה</a:t>
          </a:r>
          <a:endParaRPr lang="x-none" sz="1800" b="1" dirty="0"/>
        </a:p>
      </dgm:t>
    </dgm:pt>
    <dgm:pt modelId="{14833BC2-825B-4195-AEE7-D5EF54D4356D}" type="parTrans" cxnId="{61BAA071-095F-4D6E-8E96-5CB1E48BD4C0}">
      <dgm:prSet/>
      <dgm:spPr/>
      <dgm:t>
        <a:bodyPr/>
        <a:lstStyle/>
        <a:p>
          <a:endParaRPr lang="x-none" sz="2000" b="1"/>
        </a:p>
      </dgm:t>
    </dgm:pt>
    <dgm:pt modelId="{A2C178E5-7B39-45EF-B7CC-3EBDFC485707}" type="sibTrans" cxnId="{61BAA071-095F-4D6E-8E96-5CB1E48BD4C0}">
      <dgm:prSet/>
      <dgm:spPr/>
      <dgm:t>
        <a:bodyPr/>
        <a:lstStyle/>
        <a:p>
          <a:endParaRPr lang="x-none" sz="2000" b="1"/>
        </a:p>
      </dgm:t>
    </dgm:pt>
    <dgm:pt modelId="{066AC522-F3AA-418C-82B3-DD206831069B}" type="pres">
      <dgm:prSet presAssocID="{098DFA20-ED7B-48A1-8565-6AD0808CE5B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206E3CEC-B885-4F84-BC5B-A164C2ACC42F}" type="pres">
      <dgm:prSet presAssocID="{C2ABBA44-1944-4ECB-B91C-B226F70C15A4}" presName="Name5" presStyleLbl="vennNode1" presStyleIdx="0" presStyleCnt="9" custScaleY="109975" custLinFactX="-37516" custLinFactNeighborX="-100000" custLinFactNeighborY="3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065D4BB-3F39-4C1A-834A-6E9D10F31F22}" type="pres">
      <dgm:prSet presAssocID="{A2C178E5-7B39-45EF-B7CC-3EBDFC485707}" presName="space" presStyleCnt="0"/>
      <dgm:spPr/>
      <dgm:t>
        <a:bodyPr/>
        <a:lstStyle/>
        <a:p>
          <a:pPr rtl="1"/>
          <a:endParaRPr lang="he-IL"/>
        </a:p>
      </dgm:t>
    </dgm:pt>
    <dgm:pt modelId="{1D32E971-4D07-4EBE-BAF7-DBD77CDD1C81}" type="pres">
      <dgm:prSet presAssocID="{29FEA3D0-AA9F-48B8-B593-8C49D6E9A989}" presName="Name5" presStyleLbl="vennNode1" presStyleIdx="1" presStyleCnt="9" custScaleY="109975" custLinFactX="-32004" custLinFactNeighborX="-100000" custLinFactNeighborY="4429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1CB1BD7-E1AA-4E58-8DD1-232F3D12AF73}" type="pres">
      <dgm:prSet presAssocID="{95B02D01-9B93-4CD3-89FE-CF230C948922}" presName="space" presStyleCnt="0"/>
      <dgm:spPr/>
      <dgm:t>
        <a:bodyPr/>
        <a:lstStyle/>
        <a:p>
          <a:pPr rtl="1"/>
          <a:endParaRPr lang="he-IL"/>
        </a:p>
      </dgm:t>
    </dgm:pt>
    <dgm:pt modelId="{59EDECFE-CD38-4AFD-87D6-0AEF75B987B0}" type="pres">
      <dgm:prSet presAssocID="{84E688B6-D6E7-4E6E-91AD-0C0D59550F2C}" presName="Name5" presStyleLbl="vennNode1" presStyleIdx="2" presStyleCnt="9" custScaleY="109975" custLinFactX="-23016" custLinFactNeighborX="-100000" custLinFactNeighborY="4429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1191559-6049-423F-AAA3-F525B57DD160}" type="pres">
      <dgm:prSet presAssocID="{A962D463-DE01-4475-8F6C-71C8477C84D5}" presName="space" presStyleCnt="0"/>
      <dgm:spPr/>
      <dgm:t>
        <a:bodyPr/>
        <a:lstStyle/>
        <a:p>
          <a:pPr rtl="1"/>
          <a:endParaRPr lang="he-IL"/>
        </a:p>
      </dgm:t>
    </dgm:pt>
    <dgm:pt modelId="{C41CC811-34A4-4071-99DA-693BDFEAB403}" type="pres">
      <dgm:prSet presAssocID="{D23FBBB4-89D3-4FAE-B119-B1039E76906C}" presName="Name5" presStyleLbl="vennNode1" presStyleIdx="3" presStyleCnt="9" custScaleY="109975" custLinFactX="-12101" custLinFactNeighborX="-100000" custLinFactNeighborY="4429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73139D7-1256-43BF-8B07-8CFC41FCEB22}" type="pres">
      <dgm:prSet presAssocID="{F657AA05-B91D-407A-9C74-23097769290D}" presName="space" presStyleCnt="0"/>
      <dgm:spPr/>
      <dgm:t>
        <a:bodyPr/>
        <a:lstStyle/>
        <a:p>
          <a:pPr rtl="1"/>
          <a:endParaRPr lang="he-IL"/>
        </a:p>
      </dgm:t>
    </dgm:pt>
    <dgm:pt modelId="{33B04A69-65E5-4F68-9908-8F13B577DC5F}" type="pres">
      <dgm:prSet presAssocID="{2B75FC00-CD6B-463A-8331-5A13B8F78570}" presName="Name5" presStyleLbl="vennNode1" presStyleIdx="4" presStyleCnt="9" custScaleX="124245" custScaleY="109975" custLinFactX="-1829" custLinFactNeighborX="-100000" custLinFactNeighborY="4429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C5DE03F-C474-4863-A62F-A7140868A7C3}" type="pres">
      <dgm:prSet presAssocID="{A5924A60-3F3B-47E3-82B9-F91C649F15C9}" presName="space" presStyleCnt="0"/>
      <dgm:spPr/>
      <dgm:t>
        <a:bodyPr/>
        <a:lstStyle/>
        <a:p>
          <a:pPr rtl="1"/>
          <a:endParaRPr lang="he-IL"/>
        </a:p>
      </dgm:t>
    </dgm:pt>
    <dgm:pt modelId="{9DBF6E9C-E827-4EB2-86F6-91CCF099F64B}" type="pres">
      <dgm:prSet presAssocID="{45BC1506-4060-45EC-9983-9EBDA6BF8DD4}" presName="Name5" presStyleLbl="vennNode1" presStyleIdx="5" presStyleCnt="9" custScaleX="109949" custScaleY="109776" custLinFactX="-1829" custLinFactNeighborX="-10000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6A3C735-850D-47E5-BFAC-30F957B187A4}" type="pres">
      <dgm:prSet presAssocID="{F1F76AC7-A51C-4E3B-86F3-3EC2745D03BA}" presName="space" presStyleCnt="0"/>
      <dgm:spPr/>
      <dgm:t>
        <a:bodyPr/>
        <a:lstStyle/>
        <a:p>
          <a:pPr rtl="1"/>
          <a:endParaRPr lang="he-IL"/>
        </a:p>
      </dgm:t>
    </dgm:pt>
    <dgm:pt modelId="{E6694E84-2315-4F7A-B47E-E618A8F4C6ED}" type="pres">
      <dgm:prSet presAssocID="{335DC024-3F62-4A50-90A3-E2FC8818BA1F}" presName="Name5" presStyleLbl="vennNode1" presStyleIdx="6" presStyleCnt="9" custScaleX="127815" custScaleY="109577" custLinFactNeighborX="-66409" custLinFactNeighborY="-107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917FA52-F3FB-4588-A4D0-5BE132E635A0}" type="pres">
      <dgm:prSet presAssocID="{E352D677-20E6-4184-A9CA-C438F2340168}" presName="space" presStyleCnt="0"/>
      <dgm:spPr/>
      <dgm:t>
        <a:bodyPr/>
        <a:lstStyle/>
        <a:p>
          <a:pPr rtl="1"/>
          <a:endParaRPr lang="he-IL"/>
        </a:p>
      </dgm:t>
    </dgm:pt>
    <dgm:pt modelId="{8BE4CBA5-C871-4384-BDE9-8FDFC63BACD8}" type="pres">
      <dgm:prSet presAssocID="{F9AE53CA-55E6-467A-8DDA-B66E225724DF}" presName="Name5" presStyleLbl="vennNode1" presStyleIdx="7" presStyleCnt="9" custScaleY="109379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C9589D4-B954-4336-A72D-D7B633B42066}" type="pres">
      <dgm:prSet presAssocID="{8683DA58-14FB-4CEE-A35E-5150391FBD49}" presName="space" presStyleCnt="0"/>
      <dgm:spPr/>
      <dgm:t>
        <a:bodyPr/>
        <a:lstStyle/>
        <a:p>
          <a:pPr rtl="1"/>
          <a:endParaRPr lang="he-IL"/>
        </a:p>
      </dgm:t>
    </dgm:pt>
    <dgm:pt modelId="{A5F22BB2-07C5-4990-96B6-C141B82F3B8E}" type="pres">
      <dgm:prSet presAssocID="{F2EA61B7-67C2-4FD8-A942-C28E9E6C8C06}" presName="Name5" presStyleLbl="vennNode1" presStyleIdx="8" presStyleCnt="9" custScaleY="107200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E6D97DBF-59F5-4561-BE68-94D7E8DAE722}" srcId="{098DFA20-ED7B-48A1-8565-6AD0808CE5BC}" destId="{84E688B6-D6E7-4E6E-91AD-0C0D59550F2C}" srcOrd="2" destOrd="0" parTransId="{A37AF13B-9770-41DD-8DDE-FB263D67AD40}" sibTransId="{A962D463-DE01-4475-8F6C-71C8477C84D5}"/>
    <dgm:cxn modelId="{16614188-0637-44F4-9721-4CEEDDD973F2}" srcId="{098DFA20-ED7B-48A1-8565-6AD0808CE5BC}" destId="{F9AE53CA-55E6-467A-8DDA-B66E225724DF}" srcOrd="7" destOrd="0" parTransId="{0FF0D4AD-293D-41F5-B18D-F1DEEE858461}" sibTransId="{8683DA58-14FB-4CEE-A35E-5150391FBD49}"/>
    <dgm:cxn modelId="{46C74018-73B9-4428-B8DF-6F523D7ED164}" type="presOf" srcId="{335DC024-3F62-4A50-90A3-E2FC8818BA1F}" destId="{E6694E84-2315-4F7A-B47E-E618A8F4C6ED}" srcOrd="0" destOrd="0" presId="urn:microsoft.com/office/officeart/2005/8/layout/venn3"/>
    <dgm:cxn modelId="{042B91A0-3BA9-48C9-946A-5BEF33E2EAA3}" type="presOf" srcId="{D23FBBB4-89D3-4FAE-B119-B1039E76906C}" destId="{C41CC811-34A4-4071-99DA-693BDFEAB403}" srcOrd="0" destOrd="0" presId="urn:microsoft.com/office/officeart/2005/8/layout/venn3"/>
    <dgm:cxn modelId="{3400E417-F1D1-4788-89A5-2ED5F2FCC60A}" srcId="{098DFA20-ED7B-48A1-8565-6AD0808CE5BC}" destId="{D23FBBB4-89D3-4FAE-B119-B1039E76906C}" srcOrd="3" destOrd="0" parTransId="{3E77AA4D-7E77-4893-9AAE-E8581C7C0B09}" sibTransId="{F657AA05-B91D-407A-9C74-23097769290D}"/>
    <dgm:cxn modelId="{4AFA0021-C588-40DA-8180-013D4CF129EA}" srcId="{098DFA20-ED7B-48A1-8565-6AD0808CE5BC}" destId="{45BC1506-4060-45EC-9983-9EBDA6BF8DD4}" srcOrd="5" destOrd="0" parTransId="{A68B3DA1-51C9-4CA9-AA85-6D2590767F1F}" sibTransId="{F1F76AC7-A51C-4E3B-86F3-3EC2745D03BA}"/>
    <dgm:cxn modelId="{3E18E73D-25CB-4E03-A1D9-41310570BF26}" srcId="{098DFA20-ED7B-48A1-8565-6AD0808CE5BC}" destId="{2B75FC00-CD6B-463A-8331-5A13B8F78570}" srcOrd="4" destOrd="0" parTransId="{6FD5B2D3-88A1-4893-98B4-EFD3EAEF7F25}" sibTransId="{A5924A60-3F3B-47E3-82B9-F91C649F15C9}"/>
    <dgm:cxn modelId="{E2433D84-89F6-4D62-BB98-F4D350B6E570}" type="presOf" srcId="{45BC1506-4060-45EC-9983-9EBDA6BF8DD4}" destId="{9DBF6E9C-E827-4EB2-86F6-91CCF099F64B}" srcOrd="0" destOrd="0" presId="urn:microsoft.com/office/officeart/2005/8/layout/venn3"/>
    <dgm:cxn modelId="{61BAA071-095F-4D6E-8E96-5CB1E48BD4C0}" srcId="{098DFA20-ED7B-48A1-8565-6AD0808CE5BC}" destId="{C2ABBA44-1944-4ECB-B91C-B226F70C15A4}" srcOrd="0" destOrd="0" parTransId="{14833BC2-825B-4195-AEE7-D5EF54D4356D}" sibTransId="{A2C178E5-7B39-45EF-B7CC-3EBDFC485707}"/>
    <dgm:cxn modelId="{3656AAEA-D035-4ABE-AFFD-9FC9A5E2596C}" type="presOf" srcId="{2B75FC00-CD6B-463A-8331-5A13B8F78570}" destId="{33B04A69-65E5-4F68-9908-8F13B577DC5F}" srcOrd="0" destOrd="0" presId="urn:microsoft.com/office/officeart/2005/8/layout/venn3"/>
    <dgm:cxn modelId="{28E2A5F0-FAC5-4A9A-A2C9-23B3B7D04F8F}" type="presOf" srcId="{098DFA20-ED7B-48A1-8565-6AD0808CE5BC}" destId="{066AC522-F3AA-418C-82B3-DD206831069B}" srcOrd="0" destOrd="0" presId="urn:microsoft.com/office/officeart/2005/8/layout/venn3"/>
    <dgm:cxn modelId="{F8798F05-BCC2-4FE3-8651-7CA1C6C4E111}" type="presOf" srcId="{C2ABBA44-1944-4ECB-B91C-B226F70C15A4}" destId="{206E3CEC-B885-4F84-BC5B-A164C2ACC42F}" srcOrd="0" destOrd="0" presId="urn:microsoft.com/office/officeart/2005/8/layout/venn3"/>
    <dgm:cxn modelId="{3F2A9EF7-FC58-413A-97CB-684C0CFA9C4D}" srcId="{098DFA20-ED7B-48A1-8565-6AD0808CE5BC}" destId="{29FEA3D0-AA9F-48B8-B593-8C49D6E9A989}" srcOrd="1" destOrd="0" parTransId="{E01DB98B-67EE-495A-B073-85CC4AACB075}" sibTransId="{95B02D01-9B93-4CD3-89FE-CF230C948922}"/>
    <dgm:cxn modelId="{AA6FF894-2436-4496-8E0C-7C225A5EEDF3}" type="presOf" srcId="{29FEA3D0-AA9F-48B8-B593-8C49D6E9A989}" destId="{1D32E971-4D07-4EBE-BAF7-DBD77CDD1C81}" srcOrd="0" destOrd="0" presId="urn:microsoft.com/office/officeart/2005/8/layout/venn3"/>
    <dgm:cxn modelId="{F17BCF1C-B8C2-4E53-80CC-5C746184739E}" srcId="{098DFA20-ED7B-48A1-8565-6AD0808CE5BC}" destId="{335DC024-3F62-4A50-90A3-E2FC8818BA1F}" srcOrd="6" destOrd="0" parTransId="{C0CCB2A7-639B-437D-9529-EBAA6C87C54F}" sibTransId="{E352D677-20E6-4184-A9CA-C438F2340168}"/>
    <dgm:cxn modelId="{1ACE1A45-44F5-4A9A-A037-21DFDBA7632A}" type="presOf" srcId="{84E688B6-D6E7-4E6E-91AD-0C0D59550F2C}" destId="{59EDECFE-CD38-4AFD-87D6-0AEF75B987B0}" srcOrd="0" destOrd="0" presId="urn:microsoft.com/office/officeart/2005/8/layout/venn3"/>
    <dgm:cxn modelId="{B775865F-1132-49A4-AF11-06F9A8B39E55}" srcId="{098DFA20-ED7B-48A1-8565-6AD0808CE5BC}" destId="{F2EA61B7-67C2-4FD8-A942-C28E9E6C8C06}" srcOrd="8" destOrd="0" parTransId="{959B7CA1-6EA1-40F2-9DE0-76FC446DF014}" sibTransId="{2D060AC1-E01B-444E-9357-260E836400B6}"/>
    <dgm:cxn modelId="{F4064350-B906-442F-9852-FEE88E9DB069}" type="presOf" srcId="{F2EA61B7-67C2-4FD8-A942-C28E9E6C8C06}" destId="{A5F22BB2-07C5-4990-96B6-C141B82F3B8E}" srcOrd="0" destOrd="0" presId="urn:microsoft.com/office/officeart/2005/8/layout/venn3"/>
    <dgm:cxn modelId="{174B7620-6BAC-4E55-B0EF-367F380B8582}" type="presOf" srcId="{F9AE53CA-55E6-467A-8DDA-B66E225724DF}" destId="{8BE4CBA5-C871-4384-BDE9-8FDFC63BACD8}" srcOrd="0" destOrd="0" presId="urn:microsoft.com/office/officeart/2005/8/layout/venn3"/>
    <dgm:cxn modelId="{91D1DB5B-17BC-472B-B0B6-8FEAD8CECDBF}" type="presParOf" srcId="{066AC522-F3AA-418C-82B3-DD206831069B}" destId="{206E3CEC-B885-4F84-BC5B-A164C2ACC42F}" srcOrd="0" destOrd="0" presId="urn:microsoft.com/office/officeart/2005/8/layout/venn3"/>
    <dgm:cxn modelId="{6993ACDE-93C7-4E96-80CE-64572D26F16F}" type="presParOf" srcId="{066AC522-F3AA-418C-82B3-DD206831069B}" destId="{1065D4BB-3F39-4C1A-834A-6E9D10F31F22}" srcOrd="1" destOrd="0" presId="urn:microsoft.com/office/officeart/2005/8/layout/venn3"/>
    <dgm:cxn modelId="{E94C0606-D08B-4883-8638-321A4080A613}" type="presParOf" srcId="{066AC522-F3AA-418C-82B3-DD206831069B}" destId="{1D32E971-4D07-4EBE-BAF7-DBD77CDD1C81}" srcOrd="2" destOrd="0" presId="urn:microsoft.com/office/officeart/2005/8/layout/venn3"/>
    <dgm:cxn modelId="{16A41F14-ADB5-4382-8C65-7CB011AD163D}" type="presParOf" srcId="{066AC522-F3AA-418C-82B3-DD206831069B}" destId="{D1CB1BD7-E1AA-4E58-8DD1-232F3D12AF73}" srcOrd="3" destOrd="0" presId="urn:microsoft.com/office/officeart/2005/8/layout/venn3"/>
    <dgm:cxn modelId="{3B850713-DD3A-4F7C-945A-9A791A186622}" type="presParOf" srcId="{066AC522-F3AA-418C-82B3-DD206831069B}" destId="{59EDECFE-CD38-4AFD-87D6-0AEF75B987B0}" srcOrd="4" destOrd="0" presId="urn:microsoft.com/office/officeart/2005/8/layout/venn3"/>
    <dgm:cxn modelId="{B61436B8-A2A0-4395-A671-8B0D3CE25CDC}" type="presParOf" srcId="{066AC522-F3AA-418C-82B3-DD206831069B}" destId="{41191559-6049-423F-AAA3-F525B57DD160}" srcOrd="5" destOrd="0" presId="urn:microsoft.com/office/officeart/2005/8/layout/venn3"/>
    <dgm:cxn modelId="{B979046C-C37E-4ACE-8DD3-0E844F57852D}" type="presParOf" srcId="{066AC522-F3AA-418C-82B3-DD206831069B}" destId="{C41CC811-34A4-4071-99DA-693BDFEAB403}" srcOrd="6" destOrd="0" presId="urn:microsoft.com/office/officeart/2005/8/layout/venn3"/>
    <dgm:cxn modelId="{1BC581D2-592C-40B3-856C-C024C4BBB23F}" type="presParOf" srcId="{066AC522-F3AA-418C-82B3-DD206831069B}" destId="{573139D7-1256-43BF-8B07-8CFC41FCEB22}" srcOrd="7" destOrd="0" presId="urn:microsoft.com/office/officeart/2005/8/layout/venn3"/>
    <dgm:cxn modelId="{C6135205-9E55-434D-B54D-75401950C3A3}" type="presParOf" srcId="{066AC522-F3AA-418C-82B3-DD206831069B}" destId="{33B04A69-65E5-4F68-9908-8F13B577DC5F}" srcOrd="8" destOrd="0" presId="urn:microsoft.com/office/officeart/2005/8/layout/venn3"/>
    <dgm:cxn modelId="{3B18C4D3-FDFF-44CA-9611-F24DEBFD0B6D}" type="presParOf" srcId="{066AC522-F3AA-418C-82B3-DD206831069B}" destId="{BC5DE03F-C474-4863-A62F-A7140868A7C3}" srcOrd="9" destOrd="0" presId="urn:microsoft.com/office/officeart/2005/8/layout/venn3"/>
    <dgm:cxn modelId="{6CC123DF-9B49-47E5-A913-C7B22BC862C2}" type="presParOf" srcId="{066AC522-F3AA-418C-82B3-DD206831069B}" destId="{9DBF6E9C-E827-4EB2-86F6-91CCF099F64B}" srcOrd="10" destOrd="0" presId="urn:microsoft.com/office/officeart/2005/8/layout/venn3"/>
    <dgm:cxn modelId="{71611855-74EA-492C-8865-0672345D3E1B}" type="presParOf" srcId="{066AC522-F3AA-418C-82B3-DD206831069B}" destId="{C6A3C735-850D-47E5-BFAC-30F957B187A4}" srcOrd="11" destOrd="0" presId="urn:microsoft.com/office/officeart/2005/8/layout/venn3"/>
    <dgm:cxn modelId="{3685967E-E468-48DB-8818-B2CDCE3D8389}" type="presParOf" srcId="{066AC522-F3AA-418C-82B3-DD206831069B}" destId="{E6694E84-2315-4F7A-B47E-E618A8F4C6ED}" srcOrd="12" destOrd="0" presId="urn:microsoft.com/office/officeart/2005/8/layout/venn3"/>
    <dgm:cxn modelId="{C6D64EE9-BCF3-40E1-BF6C-DE5F32D5E375}" type="presParOf" srcId="{066AC522-F3AA-418C-82B3-DD206831069B}" destId="{2917FA52-F3FB-4588-A4D0-5BE132E635A0}" srcOrd="13" destOrd="0" presId="urn:microsoft.com/office/officeart/2005/8/layout/venn3"/>
    <dgm:cxn modelId="{4F6D9ABD-E30B-45A8-9CFB-6020AF39E088}" type="presParOf" srcId="{066AC522-F3AA-418C-82B3-DD206831069B}" destId="{8BE4CBA5-C871-4384-BDE9-8FDFC63BACD8}" srcOrd="14" destOrd="0" presId="urn:microsoft.com/office/officeart/2005/8/layout/venn3"/>
    <dgm:cxn modelId="{588FAAC8-690D-4D31-8A46-2EB289C0DA95}" type="presParOf" srcId="{066AC522-F3AA-418C-82B3-DD206831069B}" destId="{4C9589D4-B954-4336-A72D-D7B633B42066}" srcOrd="15" destOrd="0" presId="urn:microsoft.com/office/officeart/2005/8/layout/venn3"/>
    <dgm:cxn modelId="{6F867562-BA9E-498B-8B56-B213EE3C37F8}" type="presParOf" srcId="{066AC522-F3AA-418C-82B3-DD206831069B}" destId="{A5F22BB2-07C5-4990-96B6-C141B82F3B8E}" srcOrd="1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E3CEC-B885-4F84-BC5B-A164C2ACC42F}">
      <dsp:nvSpPr>
        <dsp:cNvPr id="0" name=""/>
        <dsp:cNvSpPr/>
      </dsp:nvSpPr>
      <dsp:spPr>
        <a:xfrm>
          <a:off x="0" y="1148"/>
          <a:ext cx="1270716" cy="139747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2860" rIns="69932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/>
            <a:t>מועד גביה</a:t>
          </a:r>
          <a:endParaRPr lang="x-none" sz="1800" b="1" kern="1200" dirty="0"/>
        </a:p>
      </dsp:txBody>
      <dsp:txXfrm>
        <a:off x="186092" y="205803"/>
        <a:ext cx="898532" cy="988160"/>
      </dsp:txXfrm>
    </dsp:sp>
    <dsp:sp modelId="{1D32E971-4D07-4EBE-BAF7-DBD77CDD1C81}">
      <dsp:nvSpPr>
        <dsp:cNvPr id="0" name=""/>
        <dsp:cNvSpPr/>
      </dsp:nvSpPr>
      <dsp:spPr>
        <a:xfrm>
          <a:off x="856737" y="1406"/>
          <a:ext cx="1270716" cy="1397470"/>
        </a:xfrm>
        <a:prstGeom prst="ellipse">
          <a:avLst/>
        </a:prstGeom>
        <a:solidFill>
          <a:schemeClr val="accent2">
            <a:alpha val="50000"/>
            <a:hueOff val="2215375"/>
            <a:satOff val="6000"/>
            <a:lumOff val="-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2860" rIns="69932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/>
            <a:t>החרגות</a:t>
          </a:r>
          <a:endParaRPr lang="x-none" sz="1800" b="1" kern="1200" dirty="0"/>
        </a:p>
      </dsp:txBody>
      <dsp:txXfrm>
        <a:off x="1042829" y="206061"/>
        <a:ext cx="898532" cy="988160"/>
      </dsp:txXfrm>
    </dsp:sp>
    <dsp:sp modelId="{59EDECFE-CD38-4AFD-87D6-0AEF75B987B0}">
      <dsp:nvSpPr>
        <dsp:cNvPr id="0" name=""/>
        <dsp:cNvSpPr/>
      </dsp:nvSpPr>
      <dsp:spPr>
        <a:xfrm>
          <a:off x="1987522" y="1406"/>
          <a:ext cx="1270716" cy="1397470"/>
        </a:xfrm>
        <a:prstGeom prst="ellipse">
          <a:avLst/>
        </a:prstGeom>
        <a:solidFill>
          <a:schemeClr val="accent2">
            <a:alpha val="50000"/>
            <a:hueOff val="4430751"/>
            <a:satOff val="12000"/>
            <a:lumOff val="-5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2860" rIns="69932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/>
            <a:t>תקופת הביטוח</a:t>
          </a:r>
          <a:endParaRPr lang="x-none" sz="1800" b="1" kern="1200" dirty="0"/>
        </a:p>
      </dsp:txBody>
      <dsp:txXfrm>
        <a:off x="2173614" y="206061"/>
        <a:ext cx="898532" cy="988160"/>
      </dsp:txXfrm>
    </dsp:sp>
    <dsp:sp modelId="{C41CC811-34A4-4071-99DA-693BDFEAB403}">
      <dsp:nvSpPr>
        <dsp:cNvPr id="0" name=""/>
        <dsp:cNvSpPr/>
      </dsp:nvSpPr>
      <dsp:spPr>
        <a:xfrm>
          <a:off x="3142794" y="1406"/>
          <a:ext cx="1270716" cy="1397470"/>
        </a:xfrm>
        <a:prstGeom prst="ellipse">
          <a:avLst/>
        </a:prstGeom>
        <a:solidFill>
          <a:schemeClr val="accent2">
            <a:alpha val="50000"/>
            <a:hueOff val="6646126"/>
            <a:satOff val="18000"/>
            <a:lumOff val="-88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2860" rIns="69932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/>
            <a:t>אמצעי תשלום</a:t>
          </a:r>
          <a:endParaRPr lang="x-none" sz="1800" b="1" kern="1200" dirty="0"/>
        </a:p>
      </dsp:txBody>
      <dsp:txXfrm>
        <a:off x="3328886" y="206061"/>
        <a:ext cx="898532" cy="988160"/>
      </dsp:txXfrm>
    </dsp:sp>
    <dsp:sp modelId="{33B04A69-65E5-4F68-9908-8F13B577DC5F}">
      <dsp:nvSpPr>
        <dsp:cNvPr id="0" name=""/>
        <dsp:cNvSpPr/>
      </dsp:nvSpPr>
      <dsp:spPr>
        <a:xfrm>
          <a:off x="4289895" y="1406"/>
          <a:ext cx="1578801" cy="1397470"/>
        </a:xfrm>
        <a:prstGeom prst="ellipse">
          <a:avLst/>
        </a:prstGeom>
        <a:solidFill>
          <a:schemeClr val="accent2">
            <a:alpha val="50000"/>
            <a:hueOff val="8861502"/>
            <a:satOff val="24000"/>
            <a:lumOff val="-1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0320" rIns="6993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600" b="1" kern="1200" dirty="0" smtClean="0"/>
            <a:t>תקופות אכשרה והמתנה</a:t>
          </a:r>
          <a:endParaRPr lang="x-none" sz="1600" b="1" kern="1200" dirty="0"/>
        </a:p>
      </dsp:txBody>
      <dsp:txXfrm>
        <a:off x="4521105" y="206061"/>
        <a:ext cx="1116381" cy="988160"/>
      </dsp:txXfrm>
    </dsp:sp>
    <dsp:sp modelId="{9DBF6E9C-E827-4EB2-86F6-91CCF099F64B}">
      <dsp:nvSpPr>
        <dsp:cNvPr id="0" name=""/>
        <dsp:cNvSpPr/>
      </dsp:nvSpPr>
      <dsp:spPr>
        <a:xfrm>
          <a:off x="5614553" y="1967"/>
          <a:ext cx="1397139" cy="1394941"/>
        </a:xfrm>
        <a:prstGeom prst="ellipse">
          <a:avLst/>
        </a:prstGeom>
        <a:solidFill>
          <a:schemeClr val="accent2">
            <a:alpha val="50000"/>
            <a:hueOff val="11076877"/>
            <a:satOff val="30001"/>
            <a:lumOff val="-14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2860" rIns="69932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/>
            <a:t>פרמיה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600" b="1" kern="1200" dirty="0" smtClean="0"/>
            <a:t>(אי-תלות)</a:t>
          </a:r>
          <a:endParaRPr lang="x-none" sz="1600" b="1" kern="1200" dirty="0"/>
        </a:p>
      </dsp:txBody>
      <dsp:txXfrm>
        <a:off x="5819159" y="206251"/>
        <a:ext cx="987927" cy="986373"/>
      </dsp:txXfrm>
    </dsp:sp>
    <dsp:sp modelId="{E6694E84-2315-4F7A-B47E-E618A8F4C6ED}">
      <dsp:nvSpPr>
        <dsp:cNvPr id="0" name=""/>
        <dsp:cNvSpPr/>
      </dsp:nvSpPr>
      <dsp:spPr>
        <a:xfrm>
          <a:off x="6866161" y="0"/>
          <a:ext cx="1624166" cy="1392412"/>
        </a:xfrm>
        <a:prstGeom prst="ellipse">
          <a:avLst/>
        </a:prstGeom>
        <a:solidFill>
          <a:schemeClr val="accent2">
            <a:alpha val="50000"/>
            <a:hueOff val="13292252"/>
            <a:satOff val="36001"/>
            <a:lumOff val="-1764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0320" rIns="6993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600" b="1" kern="1200" dirty="0" smtClean="0"/>
            <a:t>השתתפות עצמית</a:t>
          </a:r>
          <a:endParaRPr lang="x-none" sz="1800" b="1" kern="1200" dirty="0"/>
        </a:p>
      </dsp:txBody>
      <dsp:txXfrm>
        <a:off x="7104015" y="203914"/>
        <a:ext cx="1148458" cy="984584"/>
      </dsp:txXfrm>
    </dsp:sp>
    <dsp:sp modelId="{8BE4CBA5-C871-4384-BDE9-8FDFC63BACD8}">
      <dsp:nvSpPr>
        <dsp:cNvPr id="0" name=""/>
        <dsp:cNvSpPr/>
      </dsp:nvSpPr>
      <dsp:spPr>
        <a:xfrm>
          <a:off x="8404957" y="4490"/>
          <a:ext cx="1270716" cy="1389896"/>
        </a:xfrm>
        <a:prstGeom prst="ellipse">
          <a:avLst/>
        </a:prstGeom>
        <a:solidFill>
          <a:schemeClr val="accent2">
            <a:alpha val="50000"/>
            <a:hueOff val="15507629"/>
            <a:satOff val="42001"/>
            <a:lumOff val="-2058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2860" rIns="69932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/>
            <a:t>סכומי ביטוח</a:t>
          </a:r>
          <a:endParaRPr lang="x-none" sz="1800" b="1" kern="1200" dirty="0"/>
        </a:p>
      </dsp:txBody>
      <dsp:txXfrm>
        <a:off x="8591049" y="208036"/>
        <a:ext cx="898532" cy="982804"/>
      </dsp:txXfrm>
    </dsp:sp>
    <dsp:sp modelId="{A5F22BB2-07C5-4990-96B6-C141B82F3B8E}">
      <dsp:nvSpPr>
        <dsp:cNvPr id="0" name=""/>
        <dsp:cNvSpPr/>
      </dsp:nvSpPr>
      <dsp:spPr>
        <a:xfrm>
          <a:off x="9421530" y="18334"/>
          <a:ext cx="1270716" cy="1362207"/>
        </a:xfrm>
        <a:prstGeom prst="ellipse">
          <a:avLst/>
        </a:prstGeom>
        <a:solidFill>
          <a:schemeClr val="accent2">
            <a:alpha val="50000"/>
            <a:hueOff val="17723004"/>
            <a:satOff val="48001"/>
            <a:lumOff val="-235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69932" tIns="22860" rIns="69932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800" b="1" kern="1200" dirty="0" smtClean="0"/>
            <a:t>עיקרי הכיסוי הביטוחי</a:t>
          </a:r>
          <a:endParaRPr lang="x-none" sz="1800" b="1" kern="1200" dirty="0"/>
        </a:p>
      </dsp:txBody>
      <dsp:txXfrm>
        <a:off x="9607622" y="217825"/>
        <a:ext cx="898532" cy="9632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F31FB24-0E5B-464C-BA73-AD6F7B6C6359}" type="datetimeFigureOut">
              <a:rPr lang="he-IL" smtClean="0"/>
              <a:t>כ"ב/אדר א/תשע"ט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6EB7618-C087-4AEC-8B95-FA406205978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89501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C73DD5-FE02-421C-9EFB-8FF06A130C00}" type="datetimeFigureOut">
              <a:rPr lang="he-IL" smtClean="0"/>
              <a:t>כ"ב/אדר א/תשע"ט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FF96E8F-AA3B-4EE2-8E3F-767AB6CB5A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976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974" y="1840543"/>
            <a:ext cx="9734026" cy="3780879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ctrTitle" hasCustomPrompt="1"/>
          </p:nvPr>
        </p:nvSpPr>
        <p:spPr>
          <a:xfrm>
            <a:off x="4009937" y="2986481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 smtClean="0"/>
              <a:t>שער מצגת ללא תמונה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 hasCustomPrompt="1"/>
          </p:nvPr>
        </p:nvSpPr>
        <p:spPr>
          <a:xfrm>
            <a:off x="4009937" y="4008069"/>
            <a:ext cx="7908022" cy="463263"/>
          </a:xfrm>
        </p:spPr>
        <p:txBody>
          <a:bodyPr/>
          <a:lstStyle>
            <a:lvl1pPr marL="0" indent="0" algn="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שם, תפקיד, אגף</a:t>
            </a:r>
            <a:endParaRPr lang="he-IL" dirty="0"/>
          </a:p>
        </p:txBody>
      </p:sp>
      <p:sp>
        <p:nvSpPr>
          <p:cNvPr id="23" name="מציין מיקום טקסט 22"/>
          <p:cNvSpPr>
            <a:spLocks noGrp="1"/>
          </p:cNvSpPr>
          <p:nvPr>
            <p:ph type="body" sz="quarter" idx="15" hasCustomPrompt="1"/>
          </p:nvPr>
        </p:nvSpPr>
        <p:spPr>
          <a:xfrm>
            <a:off x="3556932" y="5134936"/>
            <a:ext cx="1442906" cy="30844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 smtClean="0"/>
              <a:t>חודש, שנה</a:t>
            </a:r>
            <a:endParaRPr lang="he-IL" dirty="0"/>
          </a:p>
        </p:txBody>
      </p:sp>
      <p:sp>
        <p:nvSpPr>
          <p:cNvPr id="9" name="מציין מיקום טקסט 22"/>
          <p:cNvSpPr>
            <a:spLocks noGrp="1"/>
          </p:cNvSpPr>
          <p:nvPr>
            <p:ph type="body" sz="quarter" idx="16" hasCustomPrompt="1"/>
          </p:nvPr>
        </p:nvSpPr>
        <p:spPr>
          <a:xfrm>
            <a:off x="10472746" y="1872896"/>
            <a:ext cx="1442906" cy="30844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 smtClean="0"/>
              <a:t>חודש, שנה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2692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עם 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40543"/>
            <a:ext cx="12256316" cy="4677703"/>
          </a:xfrm>
          <a:prstGeom prst="rect">
            <a:avLst/>
          </a:prstGeom>
        </p:spPr>
      </p:pic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2147581" y="4578397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 smtClean="0"/>
              <a:t>שער מצגת עם תמונה</a:t>
            </a:r>
            <a:endParaRPr lang="he-IL" dirty="0"/>
          </a:p>
        </p:txBody>
      </p:sp>
      <p:sp>
        <p:nvSpPr>
          <p:cNvPr id="9" name="כותרת משנה 2"/>
          <p:cNvSpPr>
            <a:spLocks noGrp="1"/>
          </p:cNvSpPr>
          <p:nvPr>
            <p:ph type="subTitle" idx="1" hasCustomPrompt="1"/>
          </p:nvPr>
        </p:nvSpPr>
        <p:spPr>
          <a:xfrm>
            <a:off x="2147581" y="5484556"/>
            <a:ext cx="7908022" cy="463238"/>
          </a:xfrm>
        </p:spPr>
        <p:txBody>
          <a:bodyPr/>
          <a:lstStyle>
            <a:lvl1pPr marL="0" indent="0" algn="r"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 smtClean="0"/>
              <a:t>שם, תפקיד, אגף</a:t>
            </a:r>
            <a:endParaRPr lang="he-IL" dirty="0"/>
          </a:p>
        </p:txBody>
      </p:sp>
      <p:sp>
        <p:nvSpPr>
          <p:cNvPr id="2" name="מלבן 1"/>
          <p:cNvSpPr/>
          <p:nvPr userDrawn="1"/>
        </p:nvSpPr>
        <p:spPr>
          <a:xfrm>
            <a:off x="0" y="0"/>
            <a:ext cx="6803473" cy="41693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bg1">
                    <a:lumMod val="50000"/>
                  </a:schemeClr>
                </a:solidFill>
              </a:rPr>
              <a:t>הכנס תמונה</a:t>
            </a:r>
            <a:endParaRPr lang="he-IL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מציין מיקום טקסט 22"/>
          <p:cNvSpPr>
            <a:spLocks noGrp="1"/>
          </p:cNvSpPr>
          <p:nvPr>
            <p:ph type="body" sz="quarter" idx="16" hasCustomPrompt="1"/>
          </p:nvPr>
        </p:nvSpPr>
        <p:spPr>
          <a:xfrm>
            <a:off x="10472746" y="1872896"/>
            <a:ext cx="1442906" cy="35018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he-IL" dirty="0" smtClean="0"/>
              <a:t>חודש, שנה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23993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פנימי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 userDrawn="1"/>
        </p:nvGrpSpPr>
        <p:grpSpPr>
          <a:xfrm>
            <a:off x="-2" y="1"/>
            <a:ext cx="9448801" cy="6459522"/>
            <a:chOff x="-2" y="0"/>
            <a:chExt cx="9515476" cy="7067550"/>
          </a:xfrm>
        </p:grpSpPr>
        <p:pic>
          <p:nvPicPr>
            <p:cNvPr id="7" name="תמונה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" y="2562225"/>
              <a:ext cx="9515476" cy="4505325"/>
            </a:xfrm>
            <a:prstGeom prst="rect">
              <a:avLst/>
            </a:prstGeom>
          </p:spPr>
        </p:pic>
        <p:sp>
          <p:nvSpPr>
            <p:cNvPr id="10" name="מלבן 9"/>
            <p:cNvSpPr/>
            <p:nvPr userDrawn="1"/>
          </p:nvSpPr>
          <p:spPr>
            <a:xfrm>
              <a:off x="1" y="0"/>
              <a:ext cx="9394385" cy="25622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8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753436" y="2488457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6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 smtClean="0"/>
              <a:t>כותרת שער פנימי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02480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שער פנימי עם 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/>
          <p:cNvGrpSpPr/>
          <p:nvPr userDrawn="1"/>
        </p:nvGrpSpPr>
        <p:grpSpPr>
          <a:xfrm>
            <a:off x="-2" y="1"/>
            <a:ext cx="9448801" cy="6459522"/>
            <a:chOff x="-2" y="0"/>
            <a:chExt cx="9515476" cy="7067550"/>
          </a:xfrm>
        </p:grpSpPr>
        <p:pic>
          <p:nvPicPr>
            <p:cNvPr id="7" name="תמונה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" y="2562225"/>
              <a:ext cx="9515476" cy="4505325"/>
            </a:xfrm>
            <a:prstGeom prst="rect">
              <a:avLst/>
            </a:prstGeom>
          </p:spPr>
        </p:pic>
        <p:sp>
          <p:nvSpPr>
            <p:cNvPr id="10" name="מלבן 9"/>
            <p:cNvSpPr/>
            <p:nvPr userDrawn="1"/>
          </p:nvSpPr>
          <p:spPr>
            <a:xfrm>
              <a:off x="1" y="0"/>
              <a:ext cx="9394385" cy="256222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8" name="מלבן 7"/>
          <p:cNvSpPr/>
          <p:nvPr userDrawn="1"/>
        </p:nvSpPr>
        <p:spPr>
          <a:xfrm>
            <a:off x="0" y="0"/>
            <a:ext cx="6803473" cy="4169328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 smtClean="0">
                <a:solidFill>
                  <a:schemeClr val="bg1">
                    <a:lumMod val="50000"/>
                  </a:schemeClr>
                </a:solidFill>
              </a:rPr>
              <a:t>הכנס תמונה</a:t>
            </a:r>
            <a:endParaRPr lang="he-IL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753436" y="4577318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6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 smtClean="0"/>
              <a:t>כותרת שער פנימי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4187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613783" cy="1484616"/>
          </a:xfrm>
          <a:prstGeom prst="rect">
            <a:avLst/>
          </a:prstGeom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96287" y="1598700"/>
            <a:ext cx="11153830" cy="4709822"/>
          </a:xfrm>
        </p:spPr>
        <p:txBody>
          <a:bodyPr>
            <a:normAutofit/>
          </a:bodyPr>
          <a:lstStyle>
            <a:lvl1pPr marL="228600" indent="-228600">
              <a:buClr>
                <a:schemeClr val="accent3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accent3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accent3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accent3"/>
              </a:buClr>
              <a:defRPr sz="1600">
                <a:solidFill>
                  <a:schemeClr val="accent1"/>
                </a:solidFill>
              </a:defRPr>
            </a:lvl4pPr>
            <a:lvl5pPr>
              <a:buClr>
                <a:schemeClr val="accent3"/>
              </a:buClr>
              <a:defRPr sz="1600">
                <a:solidFill>
                  <a:schemeClr val="accent1"/>
                </a:solidFill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 dirty="0"/>
          </a:p>
        </p:txBody>
      </p:sp>
      <p:sp>
        <p:nvSpPr>
          <p:cNvPr id="18" name="מציין מיקום טקסט 14"/>
          <p:cNvSpPr>
            <a:spLocks noGrp="1"/>
          </p:cNvSpPr>
          <p:nvPr>
            <p:ph type="body" sz="quarter" idx="11" hasCustomPrompt="1"/>
          </p:nvPr>
        </p:nvSpPr>
        <p:spPr>
          <a:xfrm>
            <a:off x="696286" y="806392"/>
            <a:ext cx="8317683" cy="278117"/>
          </a:xfrm>
        </p:spPr>
        <p:txBody>
          <a:bodyPr>
            <a:noAutofit/>
          </a:bodyPr>
          <a:lstStyle>
            <a:lvl1pPr marL="0" indent="0">
              <a:buNone/>
              <a:defRPr sz="2400" b="0" baseline="0"/>
            </a:lvl1pPr>
          </a:lstStyle>
          <a:p>
            <a:pPr lvl="0"/>
            <a:r>
              <a:rPr lang="he-IL" dirty="0" smtClean="0"/>
              <a:t>תת כותרת </a:t>
            </a:r>
            <a:endParaRPr lang="he-IL" dirty="0"/>
          </a:p>
        </p:txBody>
      </p:sp>
      <p:sp>
        <p:nvSpPr>
          <p:cNvPr id="8" name="מציין מיקום טקסט 14"/>
          <p:cNvSpPr>
            <a:spLocks noGrp="1"/>
          </p:cNvSpPr>
          <p:nvPr>
            <p:ph type="body" sz="quarter" idx="13" hasCustomPrompt="1"/>
          </p:nvPr>
        </p:nvSpPr>
        <p:spPr>
          <a:xfrm>
            <a:off x="696286" y="222818"/>
            <a:ext cx="8317683" cy="629013"/>
          </a:xfrm>
        </p:spPr>
        <p:txBody>
          <a:bodyPr>
            <a:noAutofit/>
          </a:bodyPr>
          <a:lstStyle>
            <a:lvl1pPr marL="0" indent="0">
              <a:buNone/>
              <a:defRPr sz="3600" b="1" baseline="0"/>
            </a:lvl1pPr>
          </a:lstStyle>
          <a:p>
            <a:pPr lvl="0"/>
            <a:r>
              <a:rPr lang="he-IL" dirty="0" smtClean="0"/>
              <a:t>כותרת עליונה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44183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קופית ס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974" y="1840543"/>
            <a:ext cx="9734025" cy="3780879"/>
          </a:xfrm>
          <a:prstGeom prst="rect">
            <a:avLst/>
          </a:prstGeom>
        </p:spPr>
      </p:pic>
      <p:sp>
        <p:nvSpPr>
          <p:cNvPr id="4" name="כותרת 1"/>
          <p:cNvSpPr>
            <a:spLocks noGrp="1"/>
          </p:cNvSpPr>
          <p:nvPr>
            <p:ph type="ctrTitle" hasCustomPrompt="1"/>
          </p:nvPr>
        </p:nvSpPr>
        <p:spPr>
          <a:xfrm>
            <a:off x="4009937" y="2986481"/>
            <a:ext cx="7908022" cy="713065"/>
          </a:xfrm>
        </p:spPr>
        <p:txBody>
          <a:bodyPr anchor="t"/>
          <a:lstStyle>
            <a:lvl1pPr algn="r">
              <a:defRPr sz="6000" b="1"/>
            </a:lvl1pPr>
          </a:lstStyle>
          <a:p>
            <a:r>
              <a:rPr lang="he-IL" dirty="0" smtClean="0"/>
              <a:t>תודה על ההקשבה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1367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CDF0-601A-49B8-8899-235015F19F70}" type="datetimeFigureOut">
              <a:rPr lang="he-IL" smtClean="0"/>
              <a:t>כ"ב/אדר א/תשע"ט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E9B91-EBB6-418D-961A-D3E6D61DD1A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319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F8D7A-EF09-483D-812B-8F3D975361D6}" type="datetimeFigureOut">
              <a:rPr lang="he-IL" smtClean="0"/>
              <a:t>כ"ב/אדר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pic>
        <p:nvPicPr>
          <p:cNvPr id="13" name="תמונה 1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0039" y="238898"/>
            <a:ext cx="1989197" cy="600002"/>
          </a:xfrm>
          <a:prstGeom prst="rect">
            <a:avLst/>
          </a:prstGeom>
        </p:spPr>
      </p:pic>
      <p:sp>
        <p:nvSpPr>
          <p:cNvPr id="14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7B3738-0C8A-4A44-AD09-7EFA1190E55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8630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4" r:id="rId3"/>
    <p:sldLayoutId id="2147483676" r:id="rId4"/>
    <p:sldLayoutId id="2147483663" r:id="rId5"/>
    <p:sldLayoutId id="2147483668" r:id="rId6"/>
    <p:sldLayoutId id="2147483677" r:id="rId7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sv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he-IL" dirty="0" smtClean="0"/>
              <a:t>יעל נסים-גליק, מנהלת שיווק והדרכה ביטוח חיים, מנורה מבטחים ביטוח</a:t>
            </a:r>
            <a:endParaRPr lang="he-IL" dirty="0"/>
          </a:p>
        </p:txBody>
      </p:sp>
      <p:sp>
        <p:nvSpPr>
          <p:cNvPr id="7" name="מציין מיקום טקסט 6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e-IL" dirty="0" smtClean="0"/>
              <a:t>2019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6708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800" dirty="0" smtClean="0"/>
              <a:t>חוזר השירות</a:t>
            </a:r>
          </a:p>
          <a:p>
            <a:r>
              <a:rPr lang="he-IL" sz="2800" dirty="0" smtClean="0"/>
              <a:t>חוזר צירוף לביטוח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 smtClean="0"/>
              <a:t> דגשים כללים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</a:t>
            </a:r>
            <a:r>
              <a:rPr lang="he-IL" sz="2400" dirty="0" smtClean="0"/>
              <a:t>הנחיות החוזר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/>
              <a:t> </a:t>
            </a:r>
            <a:r>
              <a:rPr lang="he-IL" sz="2400" dirty="0" smtClean="0"/>
              <a:t>התאמת צרכים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 smtClean="0"/>
              <a:t> כפל ביטוחי והשוואת החרגות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 smtClean="0"/>
              <a:t> תוספת לחוזר הצירוף החל מ 1.1.2019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sz="2400" dirty="0" smtClean="0"/>
              <a:t> הר הביטוח</a:t>
            </a:r>
          </a:p>
          <a:p>
            <a:r>
              <a:rPr lang="he-IL" sz="2800" dirty="0" smtClean="0"/>
              <a:t>חוזר גילוי ודיווח </a:t>
            </a:r>
            <a:r>
              <a:rPr lang="he-IL" sz="2800" smtClean="0"/>
              <a:t>בביטוח בריאות</a:t>
            </a:r>
            <a:endParaRPr lang="he-IL" sz="2800" dirty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על סדר היום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696286" y="213885"/>
            <a:ext cx="8317683" cy="629013"/>
          </a:xfrm>
        </p:spPr>
        <p:txBody>
          <a:bodyPr>
            <a:normAutofit/>
          </a:bodyPr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1669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עדכון לחוזר השירות (ינואר 2019)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696286" y="213885"/>
            <a:ext cx="8317683" cy="629013"/>
          </a:xfrm>
        </p:spPr>
        <p:txBody>
          <a:bodyPr>
            <a:normAutofit/>
          </a:bodyPr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sp>
        <p:nvSpPr>
          <p:cNvPr id="5" name="מציין מיקום תוכן 7"/>
          <p:cNvSpPr>
            <a:spLocks noGrp="1"/>
          </p:cNvSpPr>
          <p:nvPr>
            <p:ph idx="1"/>
          </p:nvPr>
        </p:nvSpPr>
        <p:spPr>
          <a:xfrm>
            <a:off x="696286" y="1435405"/>
            <a:ext cx="11153830" cy="4709822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אמנת שירות במשרד (ובאתר)</a:t>
            </a:r>
          </a:p>
          <a:p>
            <a:r>
              <a:rPr lang="he-IL" sz="2800" dirty="0" smtClean="0"/>
              <a:t>השתתפות בהשתלמויות והכשרות מקצועיות</a:t>
            </a:r>
          </a:p>
          <a:p>
            <a:r>
              <a:rPr lang="he-IL" sz="2800" dirty="0" smtClean="0"/>
              <a:t>רישום מאגרי מידע ואבטחתם (אתר משרד המשפטים) </a:t>
            </a:r>
          </a:p>
          <a:p>
            <a:r>
              <a:rPr lang="he-IL" sz="2800" dirty="0" smtClean="0"/>
              <a:t>סוכנות מעל 10 עובדים – יש למנות ממונה שירות: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dirty="0"/>
              <a:t>	</a:t>
            </a:r>
            <a:r>
              <a:rPr lang="he-IL" dirty="0" smtClean="0"/>
              <a:t>עמידה ב </a:t>
            </a:r>
            <a:r>
              <a:rPr lang="en-US" dirty="0" smtClean="0"/>
              <a:t>SLA</a:t>
            </a:r>
            <a:r>
              <a:rPr lang="he-IL" dirty="0" smtClean="0"/>
              <a:t> (למשל : מסירת מידע בנוגע לתביעה תוך 2 ימי עסקים / העברת מסמך לגוף מוסדי 7 ימים)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dirty="0" smtClean="0"/>
              <a:t>   בניית דוח שנתי והצגתו למנכ"ל</a:t>
            </a:r>
          </a:p>
          <a:p>
            <a:r>
              <a:rPr lang="he-IL" sz="2800" dirty="0"/>
              <a:t>גביית שכר טרחה </a:t>
            </a:r>
            <a:r>
              <a:rPr lang="he-IL" sz="2800" dirty="0" smtClean="0"/>
              <a:t>מהלקוח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dirty="0" smtClean="0"/>
              <a:t>הסכם </a:t>
            </a:r>
            <a:r>
              <a:rPr lang="he-IL" dirty="0"/>
              <a:t>בכתב עם העתק, אופי השיווק (ח"פ / מתמשך</a:t>
            </a:r>
            <a:r>
              <a:rPr lang="he-IL" dirty="0" smtClean="0"/>
              <a:t>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he-IL" dirty="0" smtClean="0"/>
              <a:t>אסור לגבות </a:t>
            </a:r>
            <a:r>
              <a:rPr lang="he-IL" dirty="0" smtClean="0"/>
              <a:t>מהעובד </a:t>
            </a:r>
            <a:r>
              <a:rPr lang="he-IL" dirty="0" smtClean="0"/>
              <a:t>וחברת </a:t>
            </a:r>
            <a:r>
              <a:rPr lang="he-IL" dirty="0" smtClean="0"/>
              <a:t>הביטוח תשלום חופף</a:t>
            </a:r>
            <a:endParaRPr lang="he-IL" dirty="0" smtClean="0"/>
          </a:p>
          <a:p>
            <a:r>
              <a:rPr lang="he-IL" dirty="0" smtClean="0"/>
              <a:t>חובת פגישה אחת </a:t>
            </a:r>
            <a:r>
              <a:rPr lang="he-IL" dirty="0" smtClean="0"/>
              <a:t>לשנתיים (פנסיוני בלבד)  </a:t>
            </a:r>
            <a:r>
              <a:rPr lang="he-IL" dirty="0" smtClean="0"/>
              <a:t>– תיעוד הפניה במייל/סמס (שעון חול מתחיל מחדש)</a:t>
            </a:r>
            <a:endParaRPr lang="he-IL" dirty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1005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חוזר צירוף לביטוח (יוני 2016 / עדכון יולי 2018)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696286" y="213885"/>
            <a:ext cx="8317683" cy="629013"/>
          </a:xfrm>
        </p:spPr>
        <p:txBody>
          <a:bodyPr>
            <a:normAutofit/>
          </a:bodyPr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sp>
        <p:nvSpPr>
          <p:cNvPr id="2" name="TextBox 1"/>
          <p:cNvSpPr txBox="1"/>
          <p:nvPr/>
        </p:nvSpPr>
        <p:spPr>
          <a:xfrm>
            <a:off x="791936" y="1435405"/>
            <a:ext cx="10425793" cy="517064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spcBef>
                <a:spcPts val="1200"/>
              </a:spcBef>
            </a:pPr>
            <a:r>
              <a:rPr lang="he-IL" sz="2000" b="1" dirty="0" smtClean="0"/>
              <a:t>3. התאמת הביטוח לצרכי המועמד לביטוח</a:t>
            </a:r>
          </a:p>
          <a:p>
            <a:pPr>
              <a:spcBef>
                <a:spcPts val="1200"/>
              </a:spcBef>
            </a:pPr>
            <a:r>
              <a:rPr lang="he-IL" sz="2000" dirty="0" smtClean="0"/>
              <a:t>א. חברת הביטוח או סוכן ביטוח יבררו את צרכי המועמד לביטוח לקראת כריתת חוזה ביטוח ויציעו לו ביטוח התואם לצרכיו (להלן – תהליך התאמה)</a:t>
            </a:r>
          </a:p>
          <a:p>
            <a:pPr>
              <a:spcBef>
                <a:spcPts val="1200"/>
              </a:spcBef>
            </a:pPr>
            <a:r>
              <a:rPr lang="he-IL" sz="2000" dirty="0" smtClean="0"/>
              <a:t>ב. תהליך ההתאמה יכלול, בין היתר, התייחסות לביטוחים הרלוונטיים הקיימים ברשות המועמד לביטוח, לסוגי הביטוחים הרלוונטיים הקיימים אצל חברת הביטוח וכן לסוגי הביטוחים הרלוונטיים המשווקים ע"י סוכן הביטוח</a:t>
            </a:r>
          </a:p>
          <a:p>
            <a:pPr>
              <a:spcBef>
                <a:spcPts val="1200"/>
              </a:spcBef>
            </a:pPr>
            <a:r>
              <a:rPr lang="he-IL" sz="2000" dirty="0" smtClean="0"/>
              <a:t>ג. בירור כאמור בסעיף קטן (א) יכלול לכל הפחות, בחינה של רשימת מוצרי הביטוח של המועמד, המונפקת באמצעות הר הביטוח</a:t>
            </a:r>
          </a:p>
          <a:p>
            <a:pPr>
              <a:spcBef>
                <a:spcPts val="1200"/>
              </a:spcBef>
            </a:pPr>
            <a:r>
              <a:rPr lang="he-IL" sz="2000" dirty="0" smtClean="0"/>
              <a:t>ד. גורם משווק או מי מטעמו לא יעשה שימוש בהר הביטוח עבור אדם </a:t>
            </a:r>
            <a:r>
              <a:rPr lang="he-IL" sz="2000" dirty="0" err="1" smtClean="0"/>
              <a:t>מבלחי</a:t>
            </a:r>
            <a:r>
              <a:rPr lang="he-IL" sz="2000" dirty="0" smtClean="0"/>
              <a:t> שקיבל הרשאת שימוש פרטנית</a:t>
            </a:r>
          </a:p>
          <a:p>
            <a:pPr>
              <a:spcBef>
                <a:spcPts val="1200"/>
              </a:spcBef>
            </a:pPr>
            <a:r>
              <a:rPr lang="he-IL" sz="2000" dirty="0" smtClean="0"/>
              <a:t>ה. גורם משווק או מי מטעמו לא יחזיק במידע שמסר לו מבוטח אגב מתן הרשאת שימוש פרטנית, ולא יעשה במידע שימוש לאחר שפג תוקף אותה הרשאה</a:t>
            </a:r>
          </a:p>
          <a:p>
            <a:endParaRPr lang="he-IL" sz="2000" dirty="0" smtClean="0"/>
          </a:p>
          <a:p>
            <a:endParaRPr lang="he-IL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81744" y="6053385"/>
            <a:ext cx="1033598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b="1" dirty="0" smtClean="0">
                <a:solidFill>
                  <a:srgbClr val="C00000"/>
                </a:solidFill>
              </a:rPr>
              <a:t>ו. לא נכרת חוזה ביטוח, יחולו הוראות סעיפים קטנים (א) עד (ה) על הגורם המשווק</a:t>
            </a:r>
            <a:endParaRPr lang="he-IL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71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>
          <a:xfrm>
            <a:off x="696286" y="1200845"/>
            <a:ext cx="11153830" cy="4709822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dirty="0"/>
              <a:t>הצגת </a:t>
            </a:r>
            <a:r>
              <a:rPr lang="he-IL" b="1" dirty="0"/>
              <a:t>שם הפונה, תפקיד, שם סוכנות הביטוח</a:t>
            </a:r>
            <a:r>
              <a:rPr lang="he-IL" dirty="0"/>
              <a:t>, הצגת </a:t>
            </a:r>
            <a:r>
              <a:rPr lang="he-IL" b="1" dirty="0"/>
              <a:t>מטרת הפניה </a:t>
            </a:r>
            <a:r>
              <a:rPr lang="he-IL" dirty="0"/>
              <a:t>"מכירת ביטוח</a:t>
            </a:r>
            <a:r>
              <a:rPr lang="he-IL" dirty="0" smtClean="0"/>
              <a:t>"</a:t>
            </a:r>
            <a:endParaRPr lang="he-IL" dirty="0"/>
          </a:p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dirty="0"/>
              <a:t>קבלת </a:t>
            </a:r>
            <a:r>
              <a:rPr lang="he-IL" b="1" dirty="0"/>
              <a:t>הסכמת הלקוח </a:t>
            </a:r>
            <a:r>
              <a:rPr lang="he-IL" dirty="0"/>
              <a:t>להמשך הליך המכירה. אם סירב, אין לפנות אליו חצי </a:t>
            </a:r>
            <a:r>
              <a:rPr lang="he-IL" dirty="0" smtClean="0"/>
              <a:t>שנה</a:t>
            </a:r>
            <a:endParaRPr lang="he-IL" dirty="0"/>
          </a:p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b="1" dirty="0"/>
              <a:t>התייחסות למאפייני המועמד לביטוח</a:t>
            </a:r>
            <a:r>
              <a:rPr lang="he-IL" dirty="0"/>
              <a:t>, לרבות גילו ושפתו. המכירה תבוצע לבגיר </a:t>
            </a:r>
            <a:r>
              <a:rPr lang="he-IL" dirty="0" smtClean="0"/>
              <a:t>בלבד</a:t>
            </a:r>
            <a:endParaRPr lang="he-IL" dirty="0"/>
          </a:p>
          <a:p>
            <a:pPr marL="342900" lvl="1" indent="-342900" fontAlgn="t">
              <a:lnSpc>
                <a:spcPct val="100000"/>
              </a:lnSpc>
              <a:spcAft>
                <a:spcPts val="600"/>
              </a:spcAft>
            </a:pPr>
            <a:r>
              <a:rPr lang="he-IL" b="1" dirty="0"/>
              <a:t>התקשרות ממס' טלפון מזוהה </a:t>
            </a:r>
            <a:r>
              <a:rPr lang="he-IL" dirty="0"/>
              <a:t>או מסירת מס' טלפון באמצעותו ניתן ליצור </a:t>
            </a:r>
            <a:r>
              <a:rPr lang="he-IL" dirty="0" smtClean="0"/>
              <a:t>קשר</a:t>
            </a:r>
            <a:endParaRPr lang="he-IL" dirty="0"/>
          </a:p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b="1" dirty="0"/>
              <a:t>בירור צרכים והתאמה למאפייני המועמד לביטוח: </a:t>
            </a:r>
            <a:r>
              <a:rPr lang="he-IL" dirty="0"/>
              <a:t>התייחסות לביטוחים הרלוונטיים הקיימים למועמד וסוגי הביטוח המשווקים על ידי סוכן הביטוח. </a:t>
            </a:r>
            <a:r>
              <a:rPr lang="he-IL" u="sng" dirty="0"/>
              <a:t>נדרש גם אם לא נכרת חוזה ביטוח.</a:t>
            </a:r>
          </a:p>
          <a:p>
            <a:pPr marL="342900" lvl="1" indent="-342900">
              <a:lnSpc>
                <a:spcPct val="100000"/>
              </a:lnSpc>
              <a:spcAft>
                <a:spcPts val="600"/>
              </a:spcAft>
            </a:pPr>
            <a:r>
              <a:rPr lang="he-IL" dirty="0"/>
              <a:t>מסירת </a:t>
            </a:r>
            <a:r>
              <a:rPr lang="he-IL" b="1" dirty="0"/>
              <a:t>מידע מהותי (</a:t>
            </a:r>
            <a:r>
              <a:rPr lang="he-IL" dirty="0"/>
              <a:t>בביטוח בריאות חובה למסור למבוטח את דף "גילוי נאות") </a:t>
            </a:r>
          </a:p>
          <a:p>
            <a:endParaRPr lang="he-IL" sz="280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הנחיות החוזר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696286" y="213885"/>
            <a:ext cx="8317683" cy="629013"/>
          </a:xfrm>
        </p:spPr>
        <p:txBody>
          <a:bodyPr>
            <a:normAutofit/>
          </a:bodyPr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graphicFrame>
        <p:nvGraphicFramePr>
          <p:cNvPr id="5" name="דיאגרמה 4">
            <a:extLst>
              <a:ext uri="{FF2B5EF4-FFF2-40B4-BE49-F238E27FC236}">
                <a16:creationId xmlns="" xmlns:a16="http://schemas.microsoft.com/office/drawing/2014/main" id="{3C34FDDB-6045-46E6-A8EE-AB4677D47C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217006"/>
              </p:ext>
            </p:extLst>
          </p:nvPr>
        </p:nvGraphicFramePr>
        <p:xfrm>
          <a:off x="914400" y="4260733"/>
          <a:ext cx="11193235" cy="1398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מלבן 1"/>
          <p:cNvSpPr/>
          <p:nvPr/>
        </p:nvSpPr>
        <p:spPr>
          <a:xfrm>
            <a:off x="653251" y="6027003"/>
            <a:ext cx="11239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1600" b="1" dirty="0" smtClean="0">
                <a:solidFill>
                  <a:srgbClr val="C00000"/>
                </a:solidFill>
              </a:rPr>
              <a:t>9.ח.ט : "גורם משווק ידרוש מהמועמד לביטוח עם קבלת אישורו לכריתת חוזה הביטוח את פרטיו הבאים: מס' טלפון נייד, כתובת דוא"ל, מס' טלפון, כתובת דואר. קיבלת סוכן הביטוח את פרטי המבוטח יעביר את הפרטים לחברת הביטוח עד למועד כריתת חוזה הביטוח"</a:t>
            </a:r>
            <a:endParaRPr lang="he-IL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51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כותרת משנה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696286" y="213885"/>
            <a:ext cx="8317683" cy="629013"/>
          </a:xfrm>
        </p:spPr>
        <p:txBody>
          <a:bodyPr>
            <a:normAutofit/>
          </a:bodyPr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8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מסמכים למסירה למבוטח לאחר כריתת חוזה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696286" y="213885"/>
            <a:ext cx="8317683" cy="629013"/>
          </a:xfrm>
        </p:spPr>
        <p:txBody>
          <a:bodyPr>
            <a:normAutofit/>
          </a:bodyPr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400333"/>
              </p:ext>
            </p:extLst>
          </p:nvPr>
        </p:nvGraphicFramePr>
        <p:xfrm>
          <a:off x="204109" y="1430217"/>
          <a:ext cx="11813721" cy="5280825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434740"/>
                <a:gridCol w="1921649"/>
                <a:gridCol w="1589366"/>
                <a:gridCol w="1096460"/>
                <a:gridCol w="3838613"/>
                <a:gridCol w="1932893"/>
              </a:tblGrid>
              <a:tr h="389001"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סוג מוצר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מוצרים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המסמך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פורמט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מה המסמך כולל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 smtClean="0"/>
                        <a:t>מהיכן המידע?</a:t>
                      </a:r>
                      <a:endParaRPr lang="he-IL" dirty="0"/>
                    </a:p>
                  </a:txBody>
                  <a:tcPr/>
                </a:tc>
              </a:tr>
              <a:tr h="959181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חיסכון פרט</a:t>
                      </a:r>
                      <a:endParaRPr lang="en-US" dirty="0" smtClean="0"/>
                    </a:p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TOP FINANCE</a:t>
                      </a:r>
                    </a:p>
                    <a:p>
                      <a:r>
                        <a:rPr lang="he-IL" dirty="0" smtClean="0"/>
                        <a:t>סטטוס אישי</a:t>
                      </a:r>
                    </a:p>
                    <a:p>
                      <a:r>
                        <a:rPr lang="en-US" dirty="0" smtClean="0"/>
                        <a:t>TOP KIDS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גילוי</a:t>
                      </a:r>
                      <a:r>
                        <a:rPr lang="he-IL" baseline="0" dirty="0" smtClean="0"/>
                        <a:t> נאות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מבנה מוגדר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תחזית של יתרת</a:t>
                      </a:r>
                      <a:r>
                        <a:rPr lang="he-IL" baseline="0" dirty="0" smtClean="0"/>
                        <a:t> חלוקה הפרמיה בין חיסכון וריסק</a:t>
                      </a:r>
                    </a:p>
                    <a:p>
                      <a:pPr rtl="1"/>
                      <a:r>
                        <a:rPr lang="he-IL" baseline="0" dirty="0" smtClean="0"/>
                        <a:t>- דמי ניהול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</a:tr>
              <a:tr h="1534690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פנסיוני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dirty="0" smtClean="0"/>
                        <a:t>ביטוח מנהלים</a:t>
                      </a:r>
                    </a:p>
                    <a:p>
                      <a:r>
                        <a:rPr lang="he-IL" dirty="0" smtClean="0"/>
                        <a:t>תג' לעצמאיים</a:t>
                      </a:r>
                    </a:p>
                    <a:p>
                      <a:r>
                        <a:rPr lang="he-IL" dirty="0" smtClean="0"/>
                        <a:t>אכ"ע</a:t>
                      </a:r>
                    </a:p>
                    <a:p>
                      <a:r>
                        <a:rPr lang="he-IL" dirty="0" smtClean="0"/>
                        <a:t>ריסק אגב ייעוץ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הנמקה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מבנה מוגדר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baseline="0" dirty="0" smtClean="0"/>
                        <a:t>מידע על המבוטח</a:t>
                      </a:r>
                    </a:p>
                    <a:p>
                      <a:pPr rtl="1"/>
                      <a:r>
                        <a:rPr lang="he-IL" sz="1800" baseline="0" dirty="0" smtClean="0"/>
                        <a:t>מצב קיים </a:t>
                      </a:r>
                    </a:p>
                    <a:p>
                      <a:pPr rtl="1"/>
                      <a:r>
                        <a:rPr lang="he-IL" sz="1800" baseline="0" dirty="0" smtClean="0"/>
                        <a:t>מצב מומלץ</a:t>
                      </a:r>
                    </a:p>
                    <a:p>
                      <a:pPr rtl="1"/>
                      <a:r>
                        <a:rPr lang="he-IL" sz="1800" baseline="0" dirty="0" smtClean="0"/>
                        <a:t>השיקולים להמלצה</a:t>
                      </a:r>
                    </a:p>
                    <a:p>
                      <a:pPr rtl="1"/>
                      <a:r>
                        <a:rPr lang="he-IL" sz="1800" baseline="0" dirty="0" smtClean="0"/>
                        <a:t>מ</a:t>
                      </a:r>
                      <a:r>
                        <a:rPr lang="he-IL" sz="1800" u="none" baseline="0" dirty="0" smtClean="0"/>
                        <a:t>י</a:t>
                      </a:r>
                      <a:r>
                        <a:rPr lang="he-IL" sz="1800" baseline="0" dirty="0" smtClean="0"/>
                        <a:t>דע על הסוכן</a:t>
                      </a:r>
                      <a:endParaRPr lang="he-IL" sz="1800" baseline="0" dirty="0" smtClean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מסלקה</a:t>
                      </a:r>
                    </a:p>
                    <a:p>
                      <a:pPr rtl="1"/>
                      <a:r>
                        <a:rPr lang="he-IL" dirty="0" smtClean="0"/>
                        <a:t>פנסיונית</a:t>
                      </a:r>
                      <a:endParaRPr lang="he-IL" dirty="0"/>
                    </a:p>
                  </a:txBody>
                  <a:tcPr/>
                </a:tc>
              </a:tr>
              <a:tr h="2397953"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חיים ובריאות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dirty="0" smtClean="0"/>
                        <a:t>ריסק</a:t>
                      </a:r>
                    </a:p>
                    <a:p>
                      <a:r>
                        <a:rPr lang="he-IL" dirty="0" smtClean="0"/>
                        <a:t>מוות/נכות מתאונה</a:t>
                      </a:r>
                    </a:p>
                    <a:p>
                      <a:r>
                        <a:rPr lang="he-IL" dirty="0" smtClean="0"/>
                        <a:t>מחלות קשות</a:t>
                      </a:r>
                    </a:p>
                    <a:p>
                      <a:r>
                        <a:rPr lang="he-IL" dirty="0" smtClean="0"/>
                        <a:t>ניתוחים</a:t>
                      </a:r>
                    </a:p>
                    <a:p>
                      <a:r>
                        <a:rPr lang="he-IL" dirty="0" smtClean="0"/>
                        <a:t>תרופות</a:t>
                      </a:r>
                    </a:p>
                    <a:p>
                      <a:r>
                        <a:rPr lang="he-IL" dirty="0" smtClean="0"/>
                        <a:t>סיעוד</a:t>
                      </a:r>
                    </a:p>
                    <a:p>
                      <a:r>
                        <a:rPr lang="he-IL" dirty="0" smtClean="0"/>
                        <a:t>תאונות אישיות</a:t>
                      </a:r>
                    </a:p>
                    <a:p>
                      <a:r>
                        <a:rPr lang="he-IL" dirty="0" smtClean="0"/>
                        <a:t>נכות</a:t>
                      </a:r>
                      <a:r>
                        <a:rPr lang="he-IL" baseline="0" dirty="0" smtClean="0"/>
                        <a:t> תעסוקתית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התאמת צרכים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smtClean="0"/>
                        <a:t>אין מבנה מוגדר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baseline="0" dirty="0" smtClean="0"/>
                        <a:t>מידע על המבוטח</a:t>
                      </a:r>
                    </a:p>
                    <a:p>
                      <a:pPr rtl="1"/>
                      <a:r>
                        <a:rPr lang="he-IL" sz="1800" baseline="0" dirty="0" smtClean="0"/>
                        <a:t>מצב קיים </a:t>
                      </a:r>
                    </a:p>
                    <a:p>
                      <a:pPr rtl="1"/>
                      <a:r>
                        <a:rPr lang="he-IL" sz="1800" baseline="0" dirty="0" smtClean="0"/>
                        <a:t>מצב מומלץ</a:t>
                      </a:r>
                    </a:p>
                    <a:p>
                      <a:pPr rtl="1"/>
                      <a:r>
                        <a:rPr lang="he-IL" sz="1800" baseline="0" dirty="0" smtClean="0"/>
                        <a:t>השיקולים להמלצה</a:t>
                      </a:r>
                    </a:p>
                    <a:p>
                      <a:pPr rtl="1"/>
                      <a:r>
                        <a:rPr lang="he-IL" sz="1800" baseline="0" dirty="0" smtClean="0"/>
                        <a:t>מ</a:t>
                      </a:r>
                      <a:r>
                        <a:rPr lang="he-IL" sz="1800" u="none" baseline="0" dirty="0" smtClean="0"/>
                        <a:t>י</a:t>
                      </a:r>
                      <a:r>
                        <a:rPr lang="he-IL" sz="1800" baseline="0" dirty="0" smtClean="0"/>
                        <a:t>דע על הסוכן</a:t>
                      </a:r>
                    </a:p>
                    <a:p>
                      <a:pPr rtl="1"/>
                      <a:r>
                        <a:rPr lang="he-IL" sz="1800" baseline="0" dirty="0" smtClean="0"/>
                        <a:t>כפל ביטוחי / אופן ביטול פוליסה </a:t>
                      </a:r>
                    </a:p>
                    <a:p>
                      <a:pPr rtl="1"/>
                      <a:r>
                        <a:rPr lang="he-IL" sz="1800" baseline="0" dirty="0" smtClean="0"/>
                        <a:t>השוואת החרגות</a:t>
                      </a:r>
                      <a:endParaRPr lang="he-IL" sz="1800" baseline="0" dirty="0" smtClean="0"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r>
                        <a:rPr lang="he-IL" sz="1800" kern="1200" dirty="0" smtClean="0"/>
                        <a:t>חובה: הר הביטוח</a:t>
                      </a:r>
                    </a:p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r>
                        <a:rPr lang="he-IL" sz="1800" kern="1200" dirty="0" smtClean="0"/>
                        <a:t>דוחות שנתיים</a:t>
                      </a:r>
                    </a:p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r>
                        <a:rPr lang="he-IL" sz="1800" kern="1200" dirty="0" smtClean="0"/>
                        <a:t>פניה לגוף המוסדי</a:t>
                      </a:r>
                    </a:p>
                    <a:p>
                      <a:pPr marL="0" indent="0" rtl="1">
                        <a:buFont typeface="Arial" panose="020B0604020202020204" pitchFamily="34" charset="0"/>
                        <a:buNone/>
                      </a:pPr>
                      <a:r>
                        <a:rPr lang="he-IL" sz="1800" kern="1200" dirty="0" smtClean="0"/>
                        <a:t>אתר האינטרנט של הגוף המוסדי</a:t>
                      </a:r>
                    </a:p>
                    <a:p>
                      <a:pPr rtl="1"/>
                      <a:endParaRPr lang="he-IL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81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טקסט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9274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סכומי ביטוח, עלות הפוליסה, הצורך בביטוח ,הסבר לשינויים שבוצעו</a:t>
            </a:r>
          </a:p>
          <a:p>
            <a:r>
              <a:rPr lang="he-IL" dirty="0"/>
              <a:t>הצהרה כי המידע התבסס על הר הביטוח </a:t>
            </a:r>
            <a:r>
              <a:rPr lang="he-IL" dirty="0" smtClean="0"/>
              <a:t>(</a:t>
            </a:r>
            <a:r>
              <a:rPr lang="he-IL" dirty="0"/>
              <a:t>אם המבוטח סרב לתת הרשאת פניה להר הביטוח, מלא הצהרה המתעדת זאת)</a:t>
            </a:r>
          </a:p>
          <a:p>
            <a:r>
              <a:rPr lang="he-IL" dirty="0" smtClean="0"/>
              <a:t>פרטי </a:t>
            </a:r>
            <a:r>
              <a:rPr lang="he-IL" dirty="0"/>
              <a:t>הסוכן : שם מלא , מספר הרישיון , פרטי ההתקשרות </a:t>
            </a:r>
          </a:p>
          <a:p>
            <a:r>
              <a:rPr lang="he-IL" dirty="0"/>
              <a:t>פרטי המבוטח : שם המבוטח ,מצב משפחתי , גיל , עיסוק , פרטי ההתקשרות </a:t>
            </a:r>
          </a:p>
          <a:p>
            <a:r>
              <a:rPr lang="he-IL" dirty="0"/>
              <a:t>הצהרת כפל של המבוטח</a:t>
            </a:r>
          </a:p>
          <a:p>
            <a:r>
              <a:rPr lang="he-IL" dirty="0"/>
              <a:t>תאריך </a:t>
            </a:r>
          </a:p>
          <a:p>
            <a:r>
              <a:rPr lang="he-IL" dirty="0" smtClean="0"/>
              <a:t>חתימת </a:t>
            </a:r>
            <a:r>
              <a:rPr lang="he-IL" dirty="0"/>
              <a:t>סוכן</a:t>
            </a:r>
          </a:p>
          <a:p>
            <a:r>
              <a:rPr lang="he-IL" dirty="0"/>
              <a:t>חתימת מבוטח     </a:t>
            </a:r>
          </a:p>
          <a:p>
            <a:r>
              <a:rPr lang="he-IL" b="1" dirty="0"/>
              <a:t>הקפד</a:t>
            </a:r>
            <a:r>
              <a:rPr lang="he-IL" dirty="0"/>
              <a:t>: טופס ההצעה ישקף את שהוחלט במסמך שנמסר ללקוח</a:t>
            </a:r>
          </a:p>
          <a:p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/>
              <a:t>על מה נקפיד במילוי הטופס</a:t>
            </a:r>
          </a:p>
          <a:p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2094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>
          <a:xfrm>
            <a:off x="696287" y="1322614"/>
            <a:ext cx="11153830" cy="49859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e-IL" sz="2600" b="1" dirty="0" smtClean="0"/>
              <a:t>פירוט </a:t>
            </a:r>
            <a:r>
              <a:rPr lang="he-IL" sz="2600" b="1" dirty="0"/>
              <a:t>לגבי פרמיה: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סכום הפרמיה 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לציין האם קבועה או משתנה.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פרוט לכל פרק בפוליסה הכוללת פרקים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הצגת טבלת פרמיה לכל </a:t>
            </a:r>
            <a:r>
              <a:rPr lang="he-IL" sz="2200" dirty="0" smtClean="0"/>
              <a:t>הגילאים</a:t>
            </a:r>
            <a:r>
              <a:rPr lang="he-IL" sz="2200" dirty="0"/>
              <a:t> </a:t>
            </a:r>
            <a:r>
              <a:rPr lang="he-IL" sz="2200" dirty="0" smtClean="0"/>
              <a:t>המגלמת את ההנחה ואת התוספת הרפואית</a:t>
            </a:r>
            <a:endParaRPr lang="en-US" sz="2200" dirty="0"/>
          </a:p>
          <a:p>
            <a:pPr marL="0" indent="0">
              <a:buNone/>
            </a:pPr>
            <a:r>
              <a:rPr lang="he-IL" sz="2600" b="1" dirty="0" smtClean="0"/>
              <a:t>פירוט </a:t>
            </a:r>
            <a:r>
              <a:rPr lang="he-IL" sz="2600" b="1" dirty="0"/>
              <a:t>לגבי הנחה:  </a:t>
            </a:r>
          </a:p>
          <a:p>
            <a:pPr marL="1200150" lvl="1" indent="-457200">
              <a:buFontTx/>
              <a:buChar char="-"/>
            </a:pPr>
            <a:r>
              <a:rPr lang="he-IL" sz="2200" dirty="0" smtClean="0"/>
              <a:t>גובה </a:t>
            </a:r>
            <a:r>
              <a:rPr lang="he-IL" sz="2200" dirty="0"/>
              <a:t>ההנחה בפרמיה, והתנאים לקבלתה </a:t>
            </a:r>
            <a:r>
              <a:rPr lang="he-IL" sz="2200" dirty="0" smtClean="0"/>
              <a:t>וביטולה בנוסף לגילום ההנחה בפרמיה. </a:t>
            </a:r>
            <a:endParaRPr lang="en-US" sz="2200" dirty="0"/>
          </a:p>
          <a:p>
            <a:pPr marL="0" indent="0">
              <a:buNone/>
            </a:pPr>
            <a:r>
              <a:rPr lang="he-IL" sz="2600" b="1" dirty="0"/>
              <a:t>תוספת רפואית</a:t>
            </a:r>
            <a:r>
              <a:rPr lang="he-IL" sz="2600" dirty="0"/>
              <a:t>: </a:t>
            </a:r>
          </a:p>
          <a:p>
            <a:pPr marL="1200150" lvl="1" indent="-457200">
              <a:buFontTx/>
              <a:buChar char="-"/>
            </a:pPr>
            <a:r>
              <a:rPr lang="he-IL" sz="2200" dirty="0"/>
              <a:t> גובה התוספת הרפואית בנוסף לגילום התוספת הרפואית בפרמיה</a:t>
            </a:r>
          </a:p>
          <a:p>
            <a:pPr marL="0" indent="0" algn="ctr">
              <a:buNone/>
            </a:pPr>
            <a:r>
              <a:rPr lang="he-IL" sz="2600" b="1" dirty="0" smtClean="0">
                <a:solidFill>
                  <a:srgbClr val="C00000"/>
                </a:solidFill>
              </a:rPr>
              <a:t>חובה </a:t>
            </a:r>
            <a:r>
              <a:rPr lang="he-IL" sz="2600" b="1" dirty="0">
                <a:solidFill>
                  <a:srgbClr val="C00000"/>
                </a:solidFill>
              </a:rPr>
              <a:t>לצרף טבלת פרמיות לכל הגילאים לאחר הנחה וכולל התוספת </a:t>
            </a:r>
            <a:r>
              <a:rPr lang="he-IL" sz="2600" b="1" dirty="0" smtClean="0">
                <a:solidFill>
                  <a:srgbClr val="C00000"/>
                </a:solidFill>
              </a:rPr>
              <a:t>הרפואית</a:t>
            </a:r>
            <a:endParaRPr lang="he-IL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e-IL" b="1" dirty="0" smtClean="0"/>
              <a:t>בצירוף </a:t>
            </a:r>
            <a:r>
              <a:rPr lang="he-IL" b="1" dirty="0"/>
              <a:t>לביטוח בריאות</a:t>
            </a:r>
            <a:r>
              <a:rPr lang="he-IL" dirty="0"/>
              <a:t>- </a:t>
            </a:r>
            <a:r>
              <a:rPr lang="he-IL" dirty="0" smtClean="0"/>
              <a:t>פרט </a:t>
            </a:r>
            <a:r>
              <a:rPr lang="he-IL" dirty="0"/>
              <a:t>את השתנות הפרמיה בכל אחת מהתכניות המוצעות וכן את העלות הכוללת של </a:t>
            </a:r>
            <a:r>
              <a:rPr lang="he-IL" dirty="0" smtClean="0"/>
              <a:t>כל הפוליסה, בצירוף טלפוני - יש </a:t>
            </a:r>
            <a:r>
              <a:rPr lang="he-IL" dirty="0"/>
              <a:t>להדגיש כי דמי הביטוח צפויים להשתנות במשך תקופת הביטוח </a:t>
            </a:r>
            <a:r>
              <a:rPr lang="he-IL" b="1" dirty="0"/>
              <a:t>ולהציג את דמי הביטוח הקבועים לקבוצת הגיל המבוגרת ביותר</a:t>
            </a:r>
            <a:r>
              <a:rPr lang="he-IL" dirty="0"/>
              <a:t> עבור סך התכניות המוצעות.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1200150" lvl="1" indent="-457200">
              <a:buFontTx/>
              <a:buChar char="-"/>
            </a:pPr>
            <a:endParaRPr lang="he-IL" sz="2200" b="1" dirty="0"/>
          </a:p>
          <a:p>
            <a:pPr marL="1200150" lvl="1" indent="-457200">
              <a:buFontTx/>
              <a:buChar char="-"/>
            </a:pPr>
            <a:endParaRPr lang="he-IL" sz="2200" dirty="0"/>
          </a:p>
          <a:p>
            <a:endParaRPr lang="he-IL" dirty="0"/>
          </a:p>
        </p:txBody>
      </p:sp>
      <p:sp>
        <p:nvSpPr>
          <p:cNvPr id="6" name="מלבן 5"/>
          <p:cNvSpPr/>
          <p:nvPr/>
        </p:nvSpPr>
        <p:spPr>
          <a:xfrm>
            <a:off x="3706586" y="248042"/>
            <a:ext cx="53729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/>
              <a:t>רגולציה מעשית</a:t>
            </a:r>
          </a:p>
        </p:txBody>
      </p:sp>
      <p:sp>
        <p:nvSpPr>
          <p:cNvPr id="9" name="מציין מיקום טקסט 2"/>
          <p:cNvSpPr>
            <a:spLocks noGrp="1"/>
          </p:cNvSpPr>
          <p:nvPr>
            <p:ph type="body" sz="quarter" idx="11"/>
          </p:nvPr>
        </p:nvSpPr>
        <p:spPr>
          <a:xfrm>
            <a:off x="696286" y="806392"/>
            <a:ext cx="8317683" cy="278117"/>
          </a:xfrm>
        </p:spPr>
        <p:txBody>
          <a:bodyPr/>
          <a:lstStyle/>
          <a:p>
            <a:r>
              <a:rPr lang="he-IL" dirty="0" smtClean="0"/>
              <a:t>טופס התאמת צרכים - החל מינואר 2019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8516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e-IL" sz="2800" dirty="0"/>
          </a:p>
          <a:p>
            <a:endParaRPr lang="he-IL" sz="280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כפל ביטוח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sp>
        <p:nvSpPr>
          <p:cNvPr id="5" name="מלבן 4"/>
          <p:cNvSpPr/>
          <p:nvPr/>
        </p:nvSpPr>
        <p:spPr>
          <a:xfrm>
            <a:off x="645088" y="1435405"/>
            <a:ext cx="11256227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2800" dirty="0" smtClean="0"/>
              <a:t>חלה חובת בדיקה האם </a:t>
            </a:r>
            <a:r>
              <a:rPr lang="he-IL" sz="2800" dirty="0"/>
              <a:t>למבוטח יש כיסוי ביטוחי </a:t>
            </a:r>
            <a:r>
              <a:rPr lang="he-IL" sz="2800" b="1" dirty="0"/>
              <a:t>דומה</a:t>
            </a:r>
            <a:r>
              <a:rPr lang="he-IL" sz="2800" dirty="0"/>
              <a:t> </a:t>
            </a:r>
            <a:r>
              <a:rPr lang="he-IL" sz="2800" dirty="0" smtClean="0"/>
              <a:t>על מנת למנוע </a:t>
            </a:r>
            <a:r>
              <a:rPr lang="he-IL" sz="2800" dirty="0"/>
              <a:t>כפל </a:t>
            </a:r>
            <a:r>
              <a:rPr lang="he-IL" sz="2800" dirty="0" smtClean="0"/>
              <a:t>ביטוח</a:t>
            </a:r>
            <a:endParaRPr lang="he-IL" sz="2800" dirty="0"/>
          </a:p>
          <a:p>
            <a:pPr algn="ctr"/>
            <a:r>
              <a:rPr lang="he-IL" sz="2400" dirty="0"/>
              <a:t>הבדיקה תתבצע על ידי פנייה להר </a:t>
            </a:r>
            <a:r>
              <a:rPr lang="he-IL" sz="2400" dirty="0" smtClean="0"/>
              <a:t>הביטוח</a:t>
            </a:r>
            <a:r>
              <a:rPr lang="en-US" sz="2400" dirty="0">
                <a:solidFill>
                  <a:schemeClr val="accent5"/>
                </a:solidFill>
              </a:rPr>
              <a:t/>
            </a:r>
            <a:br>
              <a:rPr lang="en-US" sz="2400" dirty="0">
                <a:solidFill>
                  <a:schemeClr val="accent5"/>
                </a:solidFill>
              </a:rPr>
            </a:br>
            <a:endParaRPr lang="he-IL" sz="2400" dirty="0">
              <a:solidFill>
                <a:schemeClr val="accent5"/>
              </a:solidFill>
            </a:endParaRPr>
          </a:p>
          <a:p>
            <a:endParaRPr lang="he-IL" sz="2400" dirty="0" smtClean="0"/>
          </a:p>
          <a:p>
            <a:endParaRPr lang="he-IL" sz="2400" dirty="0"/>
          </a:p>
          <a:p>
            <a:endParaRPr lang="he-IL" sz="2400" dirty="0" smtClean="0"/>
          </a:p>
          <a:p>
            <a:endParaRPr lang="he-IL" sz="2400" dirty="0"/>
          </a:p>
          <a:p>
            <a:endParaRPr lang="he-IL" sz="2400" dirty="0" smtClean="0"/>
          </a:p>
          <a:p>
            <a:endParaRPr lang="he-IL" sz="2400" dirty="0"/>
          </a:p>
          <a:p>
            <a:endParaRPr lang="he-IL" sz="2400" dirty="0"/>
          </a:p>
          <a:p>
            <a:endParaRPr lang="he-IL" sz="2400" b="1" dirty="0" smtClean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3" y="2794282"/>
            <a:ext cx="11476772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e-IL" sz="2800" dirty="0"/>
          </a:p>
          <a:p>
            <a:endParaRPr lang="he-IL" sz="280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כפל ביטוח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sp>
        <p:nvSpPr>
          <p:cNvPr id="5" name="מלבן 4"/>
          <p:cNvSpPr/>
          <p:nvPr/>
        </p:nvSpPr>
        <p:spPr>
          <a:xfrm>
            <a:off x="645088" y="1435405"/>
            <a:ext cx="1125622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e-IL" sz="2400" dirty="0" smtClean="0"/>
          </a:p>
          <a:p>
            <a:endParaRPr lang="he-IL" sz="2400" dirty="0"/>
          </a:p>
          <a:p>
            <a:endParaRPr lang="he-IL" sz="2400" dirty="0" smtClean="0"/>
          </a:p>
          <a:p>
            <a:endParaRPr lang="he-IL" sz="2400" dirty="0"/>
          </a:p>
          <a:p>
            <a:endParaRPr lang="he-IL" sz="2400" dirty="0" smtClean="0"/>
          </a:p>
          <a:p>
            <a:endParaRPr lang="he-IL" sz="2400" dirty="0"/>
          </a:p>
          <a:p>
            <a:endParaRPr lang="he-IL" sz="2400" dirty="0"/>
          </a:p>
          <a:p>
            <a:endParaRPr lang="he-IL" sz="2400" b="1" dirty="0" smtClean="0"/>
          </a:p>
          <a:p>
            <a:pPr algn="ctr"/>
            <a:endParaRPr lang="he-IL" sz="2400" dirty="0" smtClean="0"/>
          </a:p>
          <a:p>
            <a:pPr algn="ctr"/>
            <a:r>
              <a:rPr lang="he-IL" sz="2400" dirty="0" smtClean="0"/>
              <a:t>אחרי </a:t>
            </a:r>
            <a:r>
              <a:rPr lang="he-IL" sz="2400" dirty="0"/>
              <a:t>בדיקת כפל ביטוחי, המבוטח יחתום על הצהרה בטופס ההצטרפות </a:t>
            </a:r>
            <a:endParaRPr lang="he-IL" sz="2400" dirty="0" smtClean="0"/>
          </a:p>
          <a:p>
            <a:pPr algn="ctr"/>
            <a:r>
              <a:rPr lang="he-IL" sz="2400" dirty="0" smtClean="0"/>
              <a:t>בה יציין החלטתו </a:t>
            </a:r>
            <a:r>
              <a:rPr lang="he-IL" sz="2400" u="sng" dirty="0"/>
              <a:t>לביטול</a:t>
            </a:r>
            <a:r>
              <a:rPr lang="he-IL" sz="2400" dirty="0"/>
              <a:t> הכיסוי הקיים או על קניית סכום </a:t>
            </a:r>
            <a:r>
              <a:rPr lang="he-IL" sz="2400" u="sng" dirty="0"/>
              <a:t>בנוסף</a:t>
            </a:r>
            <a:r>
              <a:rPr lang="he-IL" sz="2400" dirty="0"/>
              <a:t> </a:t>
            </a:r>
            <a:r>
              <a:rPr lang="he-IL" sz="2400" dirty="0" smtClean="0"/>
              <a:t>לקיים</a:t>
            </a:r>
            <a:endParaRPr lang="he-IL" sz="2400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40" y="1668083"/>
            <a:ext cx="11763375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5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e-IL" sz="2800" dirty="0"/>
          </a:p>
          <a:p>
            <a:endParaRPr lang="he-IL" sz="280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השוואה בין החרגות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sp>
        <p:nvSpPr>
          <p:cNvPr id="6" name="מציין מיקום תוכן 7"/>
          <p:cNvSpPr txBox="1">
            <a:spLocks/>
          </p:cNvSpPr>
          <p:nvPr/>
        </p:nvSpPr>
        <p:spPr>
          <a:xfrm>
            <a:off x="261257" y="1336431"/>
            <a:ext cx="11588860" cy="4972091"/>
          </a:xfrm>
          <a:prstGeom prst="rect">
            <a:avLst/>
          </a:prstGeom>
        </p:spPr>
        <p:txBody>
          <a:bodyPr vert="horz" lIns="91440" tIns="45720" rIns="91440" bIns="45720" rtlCol="1">
            <a:normAutofit fontScale="92500" lnSpcReduction="10000"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he-IL" dirty="0" smtClean="0"/>
              <a:t>במקרה בו המבוטח מבטל כיסוי קיים ואם נקבעו למועמד לביטוח </a:t>
            </a:r>
            <a:r>
              <a:rPr lang="he-IL" b="1" dirty="0" smtClean="0"/>
              <a:t>החרגות רפואיות בפוליסה החדשה</a:t>
            </a:r>
            <a:r>
              <a:rPr lang="he-IL" dirty="0" smtClean="0"/>
              <a:t>,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e-IL" dirty="0" smtClean="0"/>
              <a:t>חובה למסור למבוטח ולחברת הביטוח השוואה בין</a:t>
            </a:r>
            <a:r>
              <a:rPr lang="he-IL" b="1" dirty="0" smtClean="0"/>
              <a:t> ההחרגות בפוליסה המוצעת לבין הפוליסה המקורית*</a:t>
            </a:r>
            <a:endParaRPr lang="he-IL" sz="2000" dirty="0" smtClean="0"/>
          </a:p>
          <a:p>
            <a:pPr algn="just"/>
            <a:endParaRPr lang="en-GB" sz="2000" dirty="0" smtClean="0"/>
          </a:p>
          <a:p>
            <a:pPr algn="just"/>
            <a:endParaRPr lang="en-GB" sz="2000" dirty="0" smtClean="0"/>
          </a:p>
          <a:p>
            <a:pPr algn="just"/>
            <a:endParaRPr lang="en-GB" sz="2000" dirty="0" smtClean="0"/>
          </a:p>
          <a:p>
            <a:pPr algn="just"/>
            <a:endParaRPr lang="en-GB" sz="2000" dirty="0" smtClean="0"/>
          </a:p>
          <a:p>
            <a:pPr algn="just"/>
            <a:endParaRPr lang="en-GB" sz="2000" dirty="0" smtClean="0"/>
          </a:p>
          <a:p>
            <a:pPr algn="just"/>
            <a:endParaRPr lang="en-GB" sz="2000" dirty="0" smtClean="0"/>
          </a:p>
          <a:p>
            <a:pPr algn="just"/>
            <a:endParaRPr lang="en-GB" sz="2000" dirty="0" smtClean="0"/>
          </a:p>
          <a:p>
            <a:pPr algn="just"/>
            <a:endParaRPr lang="en-GB" sz="2000" dirty="0" smtClean="0"/>
          </a:p>
          <a:p>
            <a:pPr algn="just"/>
            <a:endParaRPr lang="en-GB" sz="2000" dirty="0" smtClean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e-IL" sz="1900" dirty="0" smtClean="0"/>
              <a:t>*כולל קולקטיב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e-IL" sz="1900" dirty="0" smtClean="0"/>
              <a:t>חריג : בפוליסת פיצוי (סיעוד, מחלות קשות, תאונות, ריסק למקרה מוות, נכויות ושחרור) אם המועמד לביטוח הצהיר שלא יקטין או יבטל את הכיסוי בפוליסה המקורית - ניתן לא לבצע השוואה בין ההחרגות.  </a:t>
            </a:r>
            <a:r>
              <a:rPr lang="he-IL" sz="2100" dirty="0" smtClean="0"/>
              <a:t> </a:t>
            </a:r>
            <a:endParaRPr lang="en-US" sz="2100" dirty="0" smtClean="0"/>
          </a:p>
          <a:p>
            <a:endParaRPr lang="he-IL" sz="2000" dirty="0" smtClean="0"/>
          </a:p>
          <a:p>
            <a:endParaRPr lang="he-IL" dirty="0"/>
          </a:p>
        </p:txBody>
      </p:sp>
      <p:sp>
        <p:nvSpPr>
          <p:cNvPr id="7" name="מלבן 6">
            <a:extLst>
              <a:ext uri="{FF2B5EF4-FFF2-40B4-BE49-F238E27FC236}">
                <a16:creationId xmlns="" xmlns:a16="http://schemas.microsoft.com/office/drawing/2014/main" id="{506590AA-F2A2-4FDF-B9FA-157EB635A431}"/>
              </a:ext>
            </a:extLst>
          </p:cNvPr>
          <p:cNvSpPr/>
          <p:nvPr/>
        </p:nvSpPr>
        <p:spPr>
          <a:xfrm>
            <a:off x="2711624" y="2276872"/>
            <a:ext cx="6984776" cy="2952328"/>
          </a:xfrm>
          <a:prstGeom prst="rect">
            <a:avLst/>
          </a:prstGeom>
          <a:solidFill>
            <a:schemeClr val="bg1"/>
          </a:solidFill>
          <a:ln w="19050">
            <a:solidFill>
              <a:srgbClr val="FFB914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-28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8826" y="2343336"/>
            <a:ext cx="681037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1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בריאות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6" y="1394333"/>
            <a:ext cx="9346746" cy="546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7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ריסק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08" y="1586593"/>
            <a:ext cx="11134725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5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סיכום פגישה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1560739"/>
            <a:ext cx="1180147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הר הביטוח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  <p:sp>
        <p:nvSpPr>
          <p:cNvPr id="5" name="מציין מיקום תוכן 1"/>
          <p:cNvSpPr>
            <a:spLocks noGrp="1"/>
          </p:cNvSpPr>
          <p:nvPr>
            <p:ph idx="1"/>
          </p:nvPr>
        </p:nvSpPr>
        <p:spPr>
          <a:xfrm>
            <a:off x="696287" y="1330779"/>
            <a:ext cx="11153830" cy="4977743"/>
          </a:xfrm>
        </p:spPr>
        <p:txBody>
          <a:bodyPr/>
          <a:lstStyle/>
          <a:p>
            <a:r>
              <a:rPr lang="he-IL" dirty="0"/>
              <a:t>החל </a:t>
            </a:r>
            <a:r>
              <a:rPr lang="he-IL" dirty="0" smtClean="0"/>
              <a:t>1.10.2018, חובתך לבדוק </a:t>
            </a:r>
            <a:r>
              <a:rPr lang="he-IL" dirty="0"/>
              <a:t>מוצרי ביטוח קיימים לכל הפחות </a:t>
            </a:r>
            <a:r>
              <a:rPr lang="he-IL" dirty="0" smtClean="0"/>
              <a:t>על ידי פנייה להר הביטוח</a:t>
            </a:r>
            <a:endParaRPr lang="he-IL" dirty="0"/>
          </a:p>
          <a:p>
            <a:r>
              <a:rPr lang="he-IL" dirty="0" smtClean="0"/>
              <a:t>שימוש באתר הר הביטוח מותר רק לאחר קבלת הרשאת שימוש פרטנית על גבי </a:t>
            </a:r>
            <a:r>
              <a:rPr lang="he-IL" b="1" u="sng" dirty="0" smtClean="0"/>
              <a:t>נספח ה</a:t>
            </a:r>
            <a:r>
              <a:rPr lang="he-IL" dirty="0" smtClean="0"/>
              <a:t> המצורף לחוזר, תוקף הרשאה זו הנה ל- 5 ימי עבודה בלבד.</a:t>
            </a:r>
            <a:endParaRPr lang="en-US" dirty="0" smtClean="0"/>
          </a:p>
          <a:p>
            <a:r>
              <a:rPr lang="he-IL" dirty="0" smtClean="0"/>
              <a:t>בשיווק יזום , במקרה בו המבוטח סרב למסור הרשאת שימוש זו, לא ניתן לבצע המכירה.</a:t>
            </a:r>
          </a:p>
          <a:p>
            <a:r>
              <a:rPr lang="he-IL" dirty="0" smtClean="0"/>
              <a:t>תעד את הסירוב</a:t>
            </a:r>
          </a:p>
        </p:txBody>
      </p:sp>
      <p:pic>
        <p:nvPicPr>
          <p:cNvPr id="6" name="מציין מיקום תוכן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1" y="3012621"/>
            <a:ext cx="6328182" cy="384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8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קבלת מידע מחברת הביטוח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  <p:sp>
        <p:nvSpPr>
          <p:cNvPr id="5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באפשרותך לפנות לחברת הביטוח לצורך קבלת מידע לגבי פוליסות ספציפיות</a:t>
            </a:r>
          </a:p>
          <a:p>
            <a:r>
              <a:rPr lang="he-IL" dirty="0" smtClean="0"/>
              <a:t>המידע יינתן תוך 3 ימי עסקים. נוספה חובה לציין את מספר הפוליסה שלגביה מתבקש המידע</a:t>
            </a:r>
          </a:p>
          <a:p>
            <a:pPr marL="0" indent="0">
              <a:buNone/>
            </a:pPr>
            <a:endParaRPr lang="he-IL" dirty="0" smtClean="0"/>
          </a:p>
        </p:txBody>
      </p:sp>
      <p:pic>
        <p:nvPicPr>
          <p:cNvPr id="6" name="מציין מיקום תוכן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485" y="2898322"/>
            <a:ext cx="7205201" cy="37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2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ביטול פוליסה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  <p:sp>
        <p:nvSpPr>
          <p:cNvPr id="5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באפשרותך לפנות לחברת הביטוח לצורך ביטול פוליסה קיימת של מבוטח, בהתאם להוראות חוזר "ביטול פוליסה". </a:t>
            </a:r>
          </a:p>
          <a:p>
            <a:pPr marL="0" indent="0">
              <a:buNone/>
            </a:pPr>
            <a:endParaRPr lang="he-IL" dirty="0"/>
          </a:p>
          <a:p>
            <a:endParaRPr lang="he-IL" dirty="0"/>
          </a:p>
        </p:txBody>
      </p:sp>
      <p:pic>
        <p:nvPicPr>
          <p:cNvPr id="6" name="מציין מיקום תוכן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317" y="2194692"/>
            <a:ext cx="645176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9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>
          <a:xfrm>
            <a:off x="587229" y="1816755"/>
            <a:ext cx="8317683" cy="629013"/>
          </a:xfrm>
        </p:spPr>
        <p:txBody>
          <a:bodyPr/>
          <a:lstStyle/>
          <a:p>
            <a:r>
              <a:rPr lang="he-IL" dirty="0" smtClean="0"/>
              <a:t>רגולציה מעשית</a:t>
            </a:r>
            <a:endParaRPr lang="he-IL" dirty="0"/>
          </a:p>
        </p:txBody>
      </p:sp>
      <p:pic>
        <p:nvPicPr>
          <p:cNvPr id="1026" name="תמונה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136" y="-129431"/>
            <a:ext cx="12563788" cy="6987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37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בקרה על יישום החוזר</a:t>
            </a:r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התאמת צרכים</a:t>
            </a:r>
            <a:endParaRPr lang="he-IL" dirty="0"/>
          </a:p>
        </p:txBody>
      </p:sp>
      <p:sp>
        <p:nvSpPr>
          <p:cNvPr id="5" name="מציין מיקום תוכן 1"/>
          <p:cNvSpPr>
            <a:spLocks noGrp="1"/>
          </p:cNvSpPr>
          <p:nvPr>
            <p:ph idx="1"/>
          </p:nvPr>
        </p:nvSpPr>
        <p:spPr>
          <a:xfrm>
            <a:off x="475851" y="1390951"/>
            <a:ext cx="11153830" cy="5102783"/>
          </a:xfrm>
        </p:spPr>
        <p:txBody>
          <a:bodyPr>
            <a:normAutofit/>
          </a:bodyPr>
          <a:lstStyle/>
          <a:p>
            <a:r>
              <a:rPr lang="he-IL" dirty="0"/>
              <a:t>בהתאם לדרישות החוזר, חברתנו מבצעת בקרות על מנת לבדוק את העמידה בהוראות </a:t>
            </a:r>
            <a:r>
              <a:rPr lang="he-IL" dirty="0" smtClean="0"/>
              <a:t>החוזר</a:t>
            </a:r>
          </a:p>
          <a:p>
            <a:r>
              <a:rPr lang="he-IL" dirty="0" smtClean="0"/>
              <a:t>לצורך </a:t>
            </a:r>
            <a:r>
              <a:rPr lang="he-IL" dirty="0"/>
              <a:t>ביצוע הבקרה אנו פונים לסוכנים שעלו במדגם ומבקשים להעביר לעיונינו </a:t>
            </a:r>
            <a:r>
              <a:rPr lang="he-IL" dirty="0" smtClean="0"/>
              <a:t>את: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dirty="0"/>
              <a:t> </a:t>
            </a:r>
            <a:r>
              <a:rPr lang="he-IL" dirty="0" smtClean="0"/>
              <a:t>   </a:t>
            </a:r>
            <a:r>
              <a:rPr lang="he-IL" dirty="0"/>
              <a:t>טופס התאמת הצרכים חתום ע"י המבוטח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he-IL" dirty="0" smtClean="0"/>
              <a:t>    טופס "הרשאת </a:t>
            </a:r>
            <a:r>
              <a:rPr lang="he-IL" dirty="0"/>
              <a:t>שימוש </a:t>
            </a:r>
            <a:r>
              <a:rPr lang="he-IL" dirty="0" smtClean="0"/>
              <a:t> פרטנית לשימוש באתר </a:t>
            </a:r>
            <a:r>
              <a:rPr lang="he-IL" dirty="0"/>
              <a:t>הר </a:t>
            </a:r>
            <a:r>
              <a:rPr lang="he-IL" dirty="0" smtClean="0"/>
              <a:t>הביטוח".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he-IL" dirty="0"/>
              <a:t>במקרה של </a:t>
            </a:r>
            <a:r>
              <a:rPr lang="he-IL" b="1" dirty="0"/>
              <a:t>מכירה טלפונית</a:t>
            </a:r>
            <a:r>
              <a:rPr lang="he-IL" dirty="0"/>
              <a:t> אנו מבקשים לקבל את ההקלטות של השיחות הבאות:</a:t>
            </a:r>
            <a:endParaRPr lang="en-US" dirty="0"/>
          </a:p>
          <a:p>
            <a:endParaRPr lang="he-IL" sz="2800" dirty="0"/>
          </a:p>
        </p:txBody>
      </p:sp>
      <p:sp>
        <p:nvSpPr>
          <p:cNvPr id="6" name="צורה חופשית: צורה 18">
            <a:extLst>
              <a:ext uri="{FF2B5EF4-FFF2-40B4-BE49-F238E27FC236}">
                <a16:creationId xmlns="" xmlns:a16="http://schemas.microsoft.com/office/drawing/2014/main" id="{743E884C-1C2A-4940-8829-F4CBE0165F11}"/>
              </a:ext>
            </a:extLst>
          </p:cNvPr>
          <p:cNvSpPr>
            <a:spLocks noChangeAspect="1"/>
          </p:cNvSpPr>
          <p:nvPr/>
        </p:nvSpPr>
        <p:spPr>
          <a:xfrm>
            <a:off x="7760737" y="4121951"/>
            <a:ext cx="1116000" cy="1116000"/>
          </a:xfrm>
          <a:custGeom>
            <a:avLst/>
            <a:gdLst>
              <a:gd name="connsiteX0" fmla="*/ 0 w 931972"/>
              <a:gd name="connsiteY0" fmla="*/ 465986 h 931972"/>
              <a:gd name="connsiteX1" fmla="*/ 465986 w 931972"/>
              <a:gd name="connsiteY1" fmla="*/ 0 h 931972"/>
              <a:gd name="connsiteX2" fmla="*/ 931972 w 931972"/>
              <a:gd name="connsiteY2" fmla="*/ 465986 h 931972"/>
              <a:gd name="connsiteX3" fmla="*/ 465986 w 931972"/>
              <a:gd name="connsiteY3" fmla="*/ 931972 h 931972"/>
              <a:gd name="connsiteX4" fmla="*/ 0 w 931972"/>
              <a:gd name="connsiteY4" fmla="*/ 465986 h 93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972" h="931972">
                <a:moveTo>
                  <a:pt x="0" y="465986"/>
                </a:moveTo>
                <a:cubicBezTo>
                  <a:pt x="0" y="208629"/>
                  <a:pt x="208629" y="0"/>
                  <a:pt x="465986" y="0"/>
                </a:cubicBezTo>
                <a:cubicBezTo>
                  <a:pt x="723343" y="0"/>
                  <a:pt x="931972" y="208629"/>
                  <a:pt x="931972" y="465986"/>
                </a:cubicBezTo>
                <a:cubicBezTo>
                  <a:pt x="931972" y="723343"/>
                  <a:pt x="723343" y="931972"/>
                  <a:pt x="465986" y="931972"/>
                </a:cubicBezTo>
                <a:cubicBezTo>
                  <a:pt x="208629" y="931972"/>
                  <a:pt x="0" y="723343"/>
                  <a:pt x="0" y="465986"/>
                </a:cubicBezTo>
                <a:close/>
              </a:path>
            </a:pathLst>
          </a:custGeom>
          <a:solidFill>
            <a:schemeClr val="accent2">
              <a:hueOff val="1144428"/>
              <a:satOff val="23997"/>
              <a:lumOff val="4904"/>
              <a:alpha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1144428"/>
              <a:satOff val="23997"/>
              <a:lumOff val="4904"/>
              <a:alphaOff val="0"/>
            </a:schemeClr>
          </a:fillRef>
          <a:effectRef idx="0">
            <a:schemeClr val="accent2">
              <a:alpha val="50000"/>
              <a:hueOff val="1144428"/>
              <a:satOff val="23997"/>
              <a:lumOff val="4904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208484" tIns="154264" rIns="208484" bIns="154264" numCol="1" spcCol="1270" anchor="ctr" anchorCtr="0">
            <a:noAutofit/>
          </a:bodyPr>
          <a:lstStyle/>
          <a:p>
            <a:pPr algn="ctr" defTabSz="622300">
              <a:spcBef>
                <a:spcPct val="0"/>
              </a:spcBef>
              <a:spcAft>
                <a:spcPct val="35000"/>
              </a:spcAft>
            </a:pPr>
            <a:endParaRPr lang="x-none" sz="1400" dirty="0">
              <a:solidFill>
                <a:srgbClr val="550000"/>
              </a:solidFill>
            </a:endParaRPr>
          </a:p>
        </p:txBody>
      </p:sp>
      <p:pic>
        <p:nvPicPr>
          <p:cNvPr id="7" name="גרפיקה 8" descr="אוזניות">
            <a:extLst>
              <a:ext uri="{FF2B5EF4-FFF2-40B4-BE49-F238E27FC236}">
                <a16:creationId xmlns="" xmlns:a16="http://schemas.microsoft.com/office/drawing/2014/main" id="{92AA3625-D0BC-4FAE-BD79-50AF8C6F2C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48737" y="4409951"/>
            <a:ext cx="540000" cy="54000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="" xmlns:a16="http://schemas.microsoft.com/office/drawing/2014/main" id="{4877C13E-B7E1-4D19-B1C3-6A2DE921C1B9}"/>
              </a:ext>
            </a:extLst>
          </p:cNvPr>
          <p:cNvSpPr/>
          <p:nvPr/>
        </p:nvSpPr>
        <p:spPr>
          <a:xfrm>
            <a:off x="7534708" y="5256393"/>
            <a:ext cx="15680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8775" lvl="1" indent="-358775" algn="ctr"/>
            <a:r>
              <a:rPr lang="he-IL" sz="1600" dirty="0">
                <a:solidFill>
                  <a:srgbClr val="550000"/>
                </a:solidFill>
              </a:rPr>
              <a:t>השיחה המקדימה</a:t>
            </a:r>
          </a:p>
        </p:txBody>
      </p:sp>
      <p:sp>
        <p:nvSpPr>
          <p:cNvPr id="9" name="צורה חופשית: צורה 17">
            <a:extLst>
              <a:ext uri="{FF2B5EF4-FFF2-40B4-BE49-F238E27FC236}">
                <a16:creationId xmlns="" xmlns:a16="http://schemas.microsoft.com/office/drawing/2014/main" id="{D666BD3C-A9A9-4335-9CEF-8CA731951F53}"/>
              </a:ext>
            </a:extLst>
          </p:cNvPr>
          <p:cNvSpPr>
            <a:spLocks noChangeAspect="1"/>
          </p:cNvSpPr>
          <p:nvPr/>
        </p:nvSpPr>
        <p:spPr>
          <a:xfrm>
            <a:off x="5612378" y="4121951"/>
            <a:ext cx="1116000" cy="1116000"/>
          </a:xfrm>
          <a:custGeom>
            <a:avLst/>
            <a:gdLst>
              <a:gd name="connsiteX0" fmla="*/ 0 w 931972"/>
              <a:gd name="connsiteY0" fmla="*/ 465986 h 931972"/>
              <a:gd name="connsiteX1" fmla="*/ 465986 w 931972"/>
              <a:gd name="connsiteY1" fmla="*/ 0 h 931972"/>
              <a:gd name="connsiteX2" fmla="*/ 931972 w 931972"/>
              <a:gd name="connsiteY2" fmla="*/ 465986 h 931972"/>
              <a:gd name="connsiteX3" fmla="*/ 465986 w 931972"/>
              <a:gd name="connsiteY3" fmla="*/ 931972 h 931972"/>
              <a:gd name="connsiteX4" fmla="*/ 0 w 931972"/>
              <a:gd name="connsiteY4" fmla="*/ 465986 h 93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972" h="931972">
                <a:moveTo>
                  <a:pt x="0" y="465986"/>
                </a:moveTo>
                <a:cubicBezTo>
                  <a:pt x="0" y="208629"/>
                  <a:pt x="208629" y="0"/>
                  <a:pt x="465986" y="0"/>
                </a:cubicBezTo>
                <a:cubicBezTo>
                  <a:pt x="723343" y="0"/>
                  <a:pt x="931972" y="208629"/>
                  <a:pt x="931972" y="465986"/>
                </a:cubicBezTo>
                <a:cubicBezTo>
                  <a:pt x="931972" y="723343"/>
                  <a:pt x="723343" y="931972"/>
                  <a:pt x="465986" y="931972"/>
                </a:cubicBezTo>
                <a:cubicBezTo>
                  <a:pt x="208629" y="931972"/>
                  <a:pt x="0" y="723343"/>
                  <a:pt x="0" y="465986"/>
                </a:cubicBezTo>
                <a:close/>
              </a:path>
            </a:pathLst>
          </a:custGeom>
          <a:solidFill>
            <a:schemeClr val="accent2">
              <a:hueOff val="572214"/>
              <a:satOff val="11999"/>
              <a:lumOff val="2452"/>
              <a:alpha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572214"/>
              <a:satOff val="11999"/>
              <a:lumOff val="2452"/>
              <a:alphaOff val="0"/>
            </a:schemeClr>
          </a:fillRef>
          <a:effectRef idx="0">
            <a:schemeClr val="accent2">
              <a:alpha val="50000"/>
              <a:hueOff val="572214"/>
              <a:satOff val="11999"/>
              <a:lumOff val="2452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7774" tIns="154264" rIns="187774" bIns="154264" numCol="1" spcCol="1270" anchor="ctr" anchorCtr="0">
            <a:noAutofit/>
          </a:bodyPr>
          <a:lstStyle/>
          <a:p>
            <a:pPr algn="ctr" defTabSz="622300">
              <a:spcBef>
                <a:spcPct val="0"/>
              </a:spcBef>
              <a:spcAft>
                <a:spcPct val="35000"/>
              </a:spcAft>
            </a:pPr>
            <a:endParaRPr lang="x-none" sz="1400" dirty="0">
              <a:solidFill>
                <a:srgbClr val="550000"/>
              </a:solidFill>
            </a:endParaRPr>
          </a:p>
        </p:txBody>
      </p:sp>
      <p:pic>
        <p:nvPicPr>
          <p:cNvPr id="10" name="גרפיקה 9" descr="אוזניות">
            <a:extLst>
              <a:ext uri="{FF2B5EF4-FFF2-40B4-BE49-F238E27FC236}">
                <a16:creationId xmlns="" xmlns:a16="http://schemas.microsoft.com/office/drawing/2014/main" id="{59C8C4C4-3B43-4396-B6B4-59752A36EA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00378" y="4409951"/>
            <a:ext cx="540000" cy="540000"/>
          </a:xfrm>
          <a:prstGeom prst="rect">
            <a:avLst/>
          </a:prstGeom>
        </p:spPr>
      </p:pic>
      <p:sp>
        <p:nvSpPr>
          <p:cNvPr id="11" name="מלבן 10">
            <a:extLst>
              <a:ext uri="{FF2B5EF4-FFF2-40B4-BE49-F238E27FC236}">
                <a16:creationId xmlns="" xmlns:a16="http://schemas.microsoft.com/office/drawing/2014/main" id="{EEB72BCE-47BA-4385-9D6E-EA3ED7AF1C84}"/>
              </a:ext>
            </a:extLst>
          </p:cNvPr>
          <p:cNvSpPr/>
          <p:nvPr/>
        </p:nvSpPr>
        <p:spPr>
          <a:xfrm>
            <a:off x="5462619" y="5245261"/>
            <a:ext cx="15215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58775" lvl="1" indent="-358775" algn="ctr"/>
            <a:r>
              <a:rPr lang="he-IL" sz="1600" dirty="0">
                <a:solidFill>
                  <a:srgbClr val="550000"/>
                </a:solidFill>
              </a:rPr>
              <a:t>השיחה המסכמת</a:t>
            </a:r>
            <a:endParaRPr lang="en-US" sz="1600" dirty="0">
              <a:solidFill>
                <a:srgbClr val="550000"/>
              </a:solidFill>
            </a:endParaRPr>
          </a:p>
        </p:txBody>
      </p:sp>
      <p:sp>
        <p:nvSpPr>
          <p:cNvPr id="12" name="צורה חופשית: צורה 16">
            <a:extLst>
              <a:ext uri="{FF2B5EF4-FFF2-40B4-BE49-F238E27FC236}">
                <a16:creationId xmlns="" xmlns:a16="http://schemas.microsoft.com/office/drawing/2014/main" id="{F8EB5457-5C3E-47C3-AB6E-889555BA1972}"/>
              </a:ext>
            </a:extLst>
          </p:cNvPr>
          <p:cNvSpPr>
            <a:spLocks noChangeAspect="1"/>
          </p:cNvSpPr>
          <p:nvPr/>
        </p:nvSpPr>
        <p:spPr>
          <a:xfrm>
            <a:off x="3442048" y="4140393"/>
            <a:ext cx="1116000" cy="1116000"/>
          </a:xfrm>
          <a:custGeom>
            <a:avLst/>
            <a:gdLst>
              <a:gd name="connsiteX0" fmla="*/ 0 w 931972"/>
              <a:gd name="connsiteY0" fmla="*/ 465986 h 931972"/>
              <a:gd name="connsiteX1" fmla="*/ 465986 w 931972"/>
              <a:gd name="connsiteY1" fmla="*/ 0 h 931972"/>
              <a:gd name="connsiteX2" fmla="*/ 931972 w 931972"/>
              <a:gd name="connsiteY2" fmla="*/ 465986 h 931972"/>
              <a:gd name="connsiteX3" fmla="*/ 465986 w 931972"/>
              <a:gd name="connsiteY3" fmla="*/ 931972 h 931972"/>
              <a:gd name="connsiteX4" fmla="*/ 0 w 931972"/>
              <a:gd name="connsiteY4" fmla="*/ 465986 h 93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972" h="931972">
                <a:moveTo>
                  <a:pt x="0" y="465986"/>
                </a:moveTo>
                <a:cubicBezTo>
                  <a:pt x="0" y="208629"/>
                  <a:pt x="208629" y="0"/>
                  <a:pt x="465986" y="0"/>
                </a:cubicBezTo>
                <a:cubicBezTo>
                  <a:pt x="723343" y="0"/>
                  <a:pt x="931972" y="208629"/>
                  <a:pt x="931972" y="465986"/>
                </a:cubicBezTo>
                <a:cubicBezTo>
                  <a:pt x="931972" y="723343"/>
                  <a:pt x="723343" y="931972"/>
                  <a:pt x="465986" y="931972"/>
                </a:cubicBezTo>
                <a:cubicBezTo>
                  <a:pt x="208629" y="931972"/>
                  <a:pt x="0" y="723343"/>
                  <a:pt x="0" y="465986"/>
                </a:cubicBezTo>
                <a:close/>
              </a:path>
            </a:pathLst>
          </a:custGeom>
          <a:solidFill>
            <a:schemeClr val="accent2">
              <a:hueOff val="0"/>
              <a:satOff val="0"/>
              <a:lumOff val="0"/>
              <a:alpha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7774" tIns="154264" rIns="187774" bIns="154264" numCol="1" spcCol="1270" anchor="ctr" anchorCtr="0">
            <a:noAutofit/>
          </a:bodyPr>
          <a:lstStyle/>
          <a:p>
            <a:pPr algn="ctr" defTabSz="622300">
              <a:spcBef>
                <a:spcPct val="0"/>
              </a:spcBef>
              <a:spcAft>
                <a:spcPct val="35000"/>
              </a:spcAft>
            </a:pPr>
            <a:endParaRPr lang="x-none" sz="1400" dirty="0">
              <a:solidFill>
                <a:srgbClr val="550000"/>
              </a:solidFill>
            </a:endParaRPr>
          </a:p>
        </p:txBody>
      </p:sp>
      <p:pic>
        <p:nvPicPr>
          <p:cNvPr id="13" name="גרפיקה 10" descr="חוזה">
            <a:extLst>
              <a:ext uri="{FF2B5EF4-FFF2-40B4-BE49-F238E27FC236}">
                <a16:creationId xmlns="" xmlns:a16="http://schemas.microsoft.com/office/drawing/2014/main" id="{AC228E08-A1E4-4447-A3E8-884006FF24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30048" y="4409951"/>
            <a:ext cx="540000" cy="540000"/>
          </a:xfrm>
          <a:prstGeom prst="rect">
            <a:avLst/>
          </a:prstGeom>
        </p:spPr>
      </p:pic>
      <p:sp>
        <p:nvSpPr>
          <p:cNvPr id="14" name="מלבן 13">
            <a:extLst>
              <a:ext uri="{FF2B5EF4-FFF2-40B4-BE49-F238E27FC236}">
                <a16:creationId xmlns="" xmlns:a16="http://schemas.microsoft.com/office/drawing/2014/main" id="{E64C2684-21B0-47A4-8B7B-1479B46CEB65}"/>
              </a:ext>
            </a:extLst>
          </p:cNvPr>
          <p:cNvSpPr/>
          <p:nvPr/>
        </p:nvSpPr>
        <p:spPr>
          <a:xfrm>
            <a:off x="825291" y="5256393"/>
            <a:ext cx="4086809" cy="1323439"/>
          </a:xfrm>
          <a:prstGeom prst="rect">
            <a:avLst/>
          </a:prstGeom>
        </p:spPr>
        <p:txBody>
          <a:bodyPr wrap="square" numCol="1" rtlCol="1">
            <a:spAutoFit/>
          </a:bodyPr>
          <a:lstStyle/>
          <a:p>
            <a:pPr marL="0" lvl="1"/>
            <a:r>
              <a:rPr lang="he-IL" sz="1600" dirty="0">
                <a:solidFill>
                  <a:srgbClr val="550000"/>
                </a:solidFill>
              </a:rPr>
              <a:t>אם </a:t>
            </a:r>
            <a:r>
              <a:rPr lang="he-IL" sz="1600" dirty="0" smtClean="0">
                <a:solidFill>
                  <a:srgbClr val="550000"/>
                </a:solidFill>
              </a:rPr>
              <a:t>לא </a:t>
            </a:r>
            <a:r>
              <a:rPr lang="he-IL" sz="1600" dirty="0">
                <a:solidFill>
                  <a:srgbClr val="550000"/>
                </a:solidFill>
              </a:rPr>
              <a:t>קיימת הקלטה של השיחה המקדימה מאחר שהמכירה החלה באופן פרונטלי, </a:t>
            </a:r>
            <a:r>
              <a:rPr lang="he-IL" sz="1600" b="1" dirty="0">
                <a:solidFill>
                  <a:srgbClr val="550000"/>
                </a:solidFill>
              </a:rPr>
              <a:t>אנו מבקשים לקבל לעיוננו את מסמך התאמת הצרכים החתום בידי </a:t>
            </a:r>
            <a:r>
              <a:rPr lang="he-IL" sz="1600" b="1" dirty="0" smtClean="0">
                <a:solidFill>
                  <a:srgbClr val="550000"/>
                </a:solidFill>
              </a:rPr>
              <a:t>המבוטח ואת הרשאת השימוש לפניה להר הביטוח</a:t>
            </a:r>
            <a:endParaRPr lang="en-US" sz="1600" b="1" dirty="0">
              <a:solidFill>
                <a:srgbClr val="55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34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טקסט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he-IL" dirty="0" smtClean="0"/>
              <a:t>חוזר גילוי ודיווח בביטוח בריאות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1322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he-IL" b="1" dirty="0" smtClean="0"/>
              <a:t>דיווח שנתי </a:t>
            </a:r>
            <a:r>
              <a:rPr lang="he-IL" dirty="0" smtClean="0"/>
              <a:t>– מבנה הפורמט השתנה :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he-IL" dirty="0"/>
              <a:t>	</a:t>
            </a:r>
            <a:r>
              <a:rPr lang="he-IL" dirty="0" smtClean="0"/>
              <a:t>ריכוז כל הפוליסות ברמת מבוטח (לא עוד דיווח על כל פוליסה בנפרד)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he-IL" dirty="0" smtClean="0"/>
              <a:t>   יופיעו כיסויים בהם המבוטח הינו מבוטח משנה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he-IL" dirty="0" smtClean="0"/>
              <a:t>   יופיעו גם כיסויים במסגרת קולקטיב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he-IL" b="1" dirty="0"/>
              <a:t>דף פרטי ביטוח </a:t>
            </a:r>
            <a:r>
              <a:rPr lang="he-IL" dirty="0" smtClean="0"/>
              <a:t>– יחד עם הפוליסה מבוטח מקבל 'קיט'</a:t>
            </a:r>
            <a:endParaRPr lang="he-IL" dirty="0"/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he-IL" b="1" dirty="0"/>
              <a:t>גילוי נאות </a:t>
            </a:r>
            <a:r>
              <a:rPr lang="he-IL" dirty="0" smtClean="0"/>
              <a:t>– צומצם לשני עמודים בלבד, עם קישור לפוליסה, פירוט פרמיות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he-IL" dirty="0" smtClean="0"/>
              <a:t>ספטמבר 2018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3"/>
          </p:nvPr>
        </p:nvSpPr>
        <p:spPr>
          <a:xfrm>
            <a:off x="696286" y="213885"/>
            <a:ext cx="8317683" cy="629013"/>
          </a:xfrm>
        </p:spPr>
        <p:txBody>
          <a:bodyPr>
            <a:normAutofit/>
          </a:bodyPr>
          <a:lstStyle/>
          <a:p>
            <a:r>
              <a:rPr lang="he-IL" dirty="0" smtClean="0"/>
              <a:t>חוזר גילוי ודיווח בביטוח בריאות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6866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53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932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526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46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029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05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583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e-IL" dirty="0" smtClean="0"/>
              <a:t>תודה על ההקשבה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6861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התאמה אישית 4">
      <a:dk1>
        <a:srgbClr val="550000"/>
      </a:dk1>
      <a:lt1>
        <a:srgbClr val="FFFFFF"/>
      </a:lt1>
      <a:dk2>
        <a:srgbClr val="FFB914"/>
      </a:dk2>
      <a:lt2>
        <a:srgbClr val="FFFFFF"/>
      </a:lt2>
      <a:accent1>
        <a:srgbClr val="550000"/>
      </a:accent1>
      <a:accent2>
        <a:srgbClr val="BE963C"/>
      </a:accent2>
      <a:accent3>
        <a:srgbClr val="820032"/>
      </a:accent3>
      <a:accent4>
        <a:srgbClr val="D23C32"/>
      </a:accent4>
      <a:accent5>
        <a:srgbClr val="5A5078"/>
      </a:accent5>
      <a:accent6>
        <a:srgbClr val="8CA096"/>
      </a:accent6>
      <a:hlink>
        <a:srgbClr val="550000"/>
      </a:hlink>
      <a:folHlink>
        <a:srgbClr val="0000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תבנית מצגת מצגת חדשה - מנורה מבטחים (004) [לקריאה בלבד]" id="{BC5D6206-35B0-490A-862F-10742E8F195C}" vid="{5AE82578-60F4-4AE7-8D2E-9F12CF896222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תבנית מצגת מצגת חדשה - מנורה מבטחים (004)</Template>
  <TotalTime>10040</TotalTime>
  <Words>1159</Words>
  <Application>Microsoft Office PowerPoint</Application>
  <PresentationFormat>מסך רחב</PresentationFormat>
  <Paragraphs>213</Paragraphs>
  <Slides>31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37" baseType="lpstr">
      <vt:lpstr>Arial Unicode MS</vt:lpstr>
      <vt:lpstr>Arial</vt:lpstr>
      <vt:lpstr>Calibri</vt:lpstr>
      <vt:lpstr>Calibri Light</vt:lpstr>
      <vt:lpstr>Wingdings</vt:lpstr>
      <vt:lpstr>ערכת נושא Office</vt:lpstr>
      <vt:lpstr>רגולציה מעשית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תודה על ההקשבה</vt:lpstr>
    </vt:vector>
  </TitlesOfParts>
  <Company>Menora Mivtachim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רגולציה מעשית</dc:title>
  <dc:creator>יעל נסים-גליק</dc:creator>
  <cp:lastModifiedBy>יעל נסים-גליק</cp:lastModifiedBy>
  <cp:revision>46</cp:revision>
  <dcterms:created xsi:type="dcterms:W3CDTF">2018-12-17T07:57:53Z</dcterms:created>
  <dcterms:modified xsi:type="dcterms:W3CDTF">2019-02-27T05:41:40Z</dcterms:modified>
</cp:coreProperties>
</file>