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notesMasterIdLst>
    <p:notesMasterId r:id="rId24"/>
  </p:notesMasterIdLst>
  <p:handoutMasterIdLst>
    <p:handoutMasterId r:id="rId25"/>
  </p:handoutMasterIdLst>
  <p:sldIdLst>
    <p:sldId id="257" r:id="rId2"/>
    <p:sldId id="325" r:id="rId3"/>
    <p:sldId id="326" r:id="rId4"/>
    <p:sldId id="327" r:id="rId5"/>
    <p:sldId id="328" r:id="rId6"/>
    <p:sldId id="329" r:id="rId7"/>
    <p:sldId id="330" r:id="rId8"/>
    <p:sldId id="331" r:id="rId9"/>
    <p:sldId id="332" r:id="rId10"/>
    <p:sldId id="333" r:id="rId11"/>
    <p:sldId id="334" r:id="rId12"/>
    <p:sldId id="335" r:id="rId13"/>
    <p:sldId id="336" r:id="rId14"/>
    <p:sldId id="337" r:id="rId15"/>
    <p:sldId id="338" r:id="rId16"/>
    <p:sldId id="294" r:id="rId17"/>
    <p:sldId id="339" r:id="rId18"/>
    <p:sldId id="340" r:id="rId19"/>
    <p:sldId id="341" r:id="rId20"/>
    <p:sldId id="342" r:id="rId21"/>
    <p:sldId id="343" r:id="rId22"/>
    <p:sldId id="263" r:id="rId23"/>
  </p:sldIdLst>
  <p:sldSz cx="12192000" cy="6858000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DB91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סגנון ביניים 2 - הדגשה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סגנון ביניים 2 - הדגשה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8A107856-5554-42FB-B03E-39F5DBC370BA}" styleName="סגנון ביניים 4 - הדגשה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21E4AEA4-8DFA-4A89-87EB-49C32662AFE0}" styleName="סגנון ביניים 2 - הדגשה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4013" autoAdjust="0"/>
    <p:restoredTop sz="91045" autoAdjust="0"/>
  </p:normalViewPr>
  <p:slideViewPr>
    <p:cSldViewPr snapToGrid="0">
      <p:cViewPr varScale="1">
        <p:scale>
          <a:sx n="87" d="100"/>
          <a:sy n="87" d="100"/>
        </p:scale>
        <p:origin x="480" y="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6" d="100"/>
          <a:sy n="86" d="100"/>
        </p:scale>
        <p:origin x="3786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98DFA20-ED7B-48A1-8565-6AD0808CE5BC}" type="doc">
      <dgm:prSet loTypeId="urn:microsoft.com/office/officeart/2005/8/layout/venn3" loCatId="relationship" qsTypeId="urn:microsoft.com/office/officeart/2005/8/quickstyle/3d3" qsCatId="3D" csTypeId="urn:microsoft.com/office/officeart/2005/8/colors/colorful2" csCatId="colorful" phldr="1"/>
      <dgm:spPr/>
      <dgm:t>
        <a:bodyPr/>
        <a:lstStyle/>
        <a:p>
          <a:endParaRPr lang="x-none"/>
        </a:p>
      </dgm:t>
    </dgm:pt>
    <dgm:pt modelId="{F2EA61B7-67C2-4FD8-A942-C28E9E6C8C06}">
      <dgm:prSet phldrT="[טקסט]" custT="1"/>
      <dgm:spPr/>
      <dgm:t>
        <a:bodyPr/>
        <a:lstStyle/>
        <a:p>
          <a:r>
            <a:rPr lang="he-IL" sz="1800" b="1" dirty="0"/>
            <a:t>עיקרי הכיסוי הביטוחי</a:t>
          </a:r>
          <a:endParaRPr lang="x-none" sz="1800" b="1" dirty="0"/>
        </a:p>
      </dgm:t>
    </dgm:pt>
    <dgm:pt modelId="{959B7CA1-6EA1-40F2-9DE0-76FC446DF014}" type="parTrans" cxnId="{B775865F-1132-49A4-AF11-06F9A8B39E55}">
      <dgm:prSet/>
      <dgm:spPr/>
      <dgm:t>
        <a:bodyPr/>
        <a:lstStyle/>
        <a:p>
          <a:endParaRPr lang="x-none" sz="1400" b="1">
            <a:solidFill>
              <a:srgbClr val="550000"/>
            </a:solidFill>
          </a:endParaRPr>
        </a:p>
      </dgm:t>
    </dgm:pt>
    <dgm:pt modelId="{2D060AC1-E01B-444E-9357-260E836400B6}" type="sibTrans" cxnId="{B775865F-1132-49A4-AF11-06F9A8B39E55}">
      <dgm:prSet/>
      <dgm:spPr/>
      <dgm:t>
        <a:bodyPr/>
        <a:lstStyle/>
        <a:p>
          <a:endParaRPr lang="x-none" sz="1400" b="1">
            <a:solidFill>
              <a:srgbClr val="550000"/>
            </a:solidFill>
          </a:endParaRPr>
        </a:p>
      </dgm:t>
    </dgm:pt>
    <dgm:pt modelId="{335DC024-3F62-4A50-90A3-E2FC8818BA1F}">
      <dgm:prSet phldrT="[טקסט]" custT="1"/>
      <dgm:spPr/>
      <dgm:t>
        <a:bodyPr/>
        <a:lstStyle/>
        <a:p>
          <a:r>
            <a:rPr lang="he-IL" sz="1600" b="1" dirty="0"/>
            <a:t>השתתפות עצמית</a:t>
          </a:r>
          <a:endParaRPr lang="x-none" sz="1800" b="1" dirty="0"/>
        </a:p>
      </dgm:t>
    </dgm:pt>
    <dgm:pt modelId="{C0CCB2A7-639B-437D-9529-EBAA6C87C54F}" type="parTrans" cxnId="{F17BCF1C-B8C2-4E53-80CC-5C746184739E}">
      <dgm:prSet/>
      <dgm:spPr/>
      <dgm:t>
        <a:bodyPr/>
        <a:lstStyle/>
        <a:p>
          <a:endParaRPr lang="x-none" sz="2000" b="1"/>
        </a:p>
      </dgm:t>
    </dgm:pt>
    <dgm:pt modelId="{E352D677-20E6-4184-A9CA-C438F2340168}" type="sibTrans" cxnId="{F17BCF1C-B8C2-4E53-80CC-5C746184739E}">
      <dgm:prSet/>
      <dgm:spPr/>
      <dgm:t>
        <a:bodyPr/>
        <a:lstStyle/>
        <a:p>
          <a:endParaRPr lang="x-none" sz="2000" b="1"/>
        </a:p>
      </dgm:t>
    </dgm:pt>
    <dgm:pt modelId="{F9AE53CA-55E6-467A-8DDA-B66E225724DF}">
      <dgm:prSet phldrT="[טקסט]" custT="1"/>
      <dgm:spPr/>
      <dgm:t>
        <a:bodyPr/>
        <a:lstStyle/>
        <a:p>
          <a:r>
            <a:rPr lang="he-IL" sz="1800" b="1" dirty="0"/>
            <a:t>סכומי ביטוח</a:t>
          </a:r>
          <a:endParaRPr lang="x-none" sz="1800" b="1" dirty="0"/>
        </a:p>
      </dgm:t>
    </dgm:pt>
    <dgm:pt modelId="{0FF0D4AD-293D-41F5-B18D-F1DEEE858461}" type="parTrans" cxnId="{16614188-0637-44F4-9721-4CEEDDD973F2}">
      <dgm:prSet/>
      <dgm:spPr/>
      <dgm:t>
        <a:bodyPr/>
        <a:lstStyle/>
        <a:p>
          <a:endParaRPr lang="x-none" sz="2000" b="1"/>
        </a:p>
      </dgm:t>
    </dgm:pt>
    <dgm:pt modelId="{8683DA58-14FB-4CEE-A35E-5150391FBD49}" type="sibTrans" cxnId="{16614188-0637-44F4-9721-4CEEDDD973F2}">
      <dgm:prSet/>
      <dgm:spPr/>
      <dgm:t>
        <a:bodyPr/>
        <a:lstStyle/>
        <a:p>
          <a:endParaRPr lang="x-none" sz="2000" b="1"/>
        </a:p>
      </dgm:t>
    </dgm:pt>
    <dgm:pt modelId="{45BC1506-4060-45EC-9983-9EBDA6BF8DD4}">
      <dgm:prSet phldrT="[טקסט]" custT="1"/>
      <dgm:spPr/>
      <dgm:t>
        <a:bodyPr/>
        <a:lstStyle/>
        <a:p>
          <a:r>
            <a:rPr lang="he-IL" sz="1800" b="1" dirty="0"/>
            <a:t>פרמיה</a:t>
          </a:r>
        </a:p>
        <a:p>
          <a:r>
            <a:rPr lang="he-IL" sz="1600" b="1" dirty="0"/>
            <a:t>(אי-תלות)</a:t>
          </a:r>
          <a:endParaRPr lang="x-none" sz="1600" b="1" dirty="0"/>
        </a:p>
      </dgm:t>
    </dgm:pt>
    <dgm:pt modelId="{A68B3DA1-51C9-4CA9-AA85-6D2590767F1F}" type="parTrans" cxnId="{4AFA0021-C588-40DA-8180-013D4CF129EA}">
      <dgm:prSet/>
      <dgm:spPr/>
      <dgm:t>
        <a:bodyPr/>
        <a:lstStyle/>
        <a:p>
          <a:endParaRPr lang="x-none" sz="2000" b="1"/>
        </a:p>
      </dgm:t>
    </dgm:pt>
    <dgm:pt modelId="{F1F76AC7-A51C-4E3B-86F3-3EC2745D03BA}" type="sibTrans" cxnId="{4AFA0021-C588-40DA-8180-013D4CF129EA}">
      <dgm:prSet/>
      <dgm:spPr/>
      <dgm:t>
        <a:bodyPr/>
        <a:lstStyle/>
        <a:p>
          <a:endParaRPr lang="x-none" sz="2000" b="1"/>
        </a:p>
      </dgm:t>
    </dgm:pt>
    <dgm:pt modelId="{2B75FC00-CD6B-463A-8331-5A13B8F78570}">
      <dgm:prSet phldrT="[טקסט]" custT="1"/>
      <dgm:spPr/>
      <dgm:t>
        <a:bodyPr/>
        <a:lstStyle/>
        <a:p>
          <a:r>
            <a:rPr lang="he-IL" sz="1600" b="1" dirty="0"/>
            <a:t>תקופות אכשרה והמתנה</a:t>
          </a:r>
          <a:endParaRPr lang="x-none" sz="1600" b="1" dirty="0"/>
        </a:p>
      </dgm:t>
    </dgm:pt>
    <dgm:pt modelId="{6FD5B2D3-88A1-4893-98B4-EFD3EAEF7F25}" type="parTrans" cxnId="{3E18E73D-25CB-4E03-A1D9-41310570BF26}">
      <dgm:prSet/>
      <dgm:spPr/>
      <dgm:t>
        <a:bodyPr/>
        <a:lstStyle/>
        <a:p>
          <a:endParaRPr lang="x-none" sz="2000" b="1"/>
        </a:p>
      </dgm:t>
    </dgm:pt>
    <dgm:pt modelId="{A5924A60-3F3B-47E3-82B9-F91C649F15C9}" type="sibTrans" cxnId="{3E18E73D-25CB-4E03-A1D9-41310570BF26}">
      <dgm:prSet/>
      <dgm:spPr/>
      <dgm:t>
        <a:bodyPr/>
        <a:lstStyle/>
        <a:p>
          <a:endParaRPr lang="x-none" sz="2000" b="1"/>
        </a:p>
      </dgm:t>
    </dgm:pt>
    <dgm:pt modelId="{D23FBBB4-89D3-4FAE-B119-B1039E76906C}">
      <dgm:prSet phldrT="[טקסט]" custT="1"/>
      <dgm:spPr/>
      <dgm:t>
        <a:bodyPr/>
        <a:lstStyle/>
        <a:p>
          <a:r>
            <a:rPr lang="he-IL" sz="1800" b="1" dirty="0"/>
            <a:t>אמצעי תשלום</a:t>
          </a:r>
          <a:endParaRPr lang="x-none" sz="1800" b="1" dirty="0"/>
        </a:p>
      </dgm:t>
    </dgm:pt>
    <dgm:pt modelId="{3E77AA4D-7E77-4893-9AAE-E8581C7C0B09}" type="parTrans" cxnId="{3400E417-F1D1-4788-89A5-2ED5F2FCC60A}">
      <dgm:prSet/>
      <dgm:spPr/>
      <dgm:t>
        <a:bodyPr/>
        <a:lstStyle/>
        <a:p>
          <a:endParaRPr lang="x-none" sz="2000" b="1"/>
        </a:p>
      </dgm:t>
    </dgm:pt>
    <dgm:pt modelId="{F657AA05-B91D-407A-9C74-23097769290D}" type="sibTrans" cxnId="{3400E417-F1D1-4788-89A5-2ED5F2FCC60A}">
      <dgm:prSet/>
      <dgm:spPr/>
      <dgm:t>
        <a:bodyPr/>
        <a:lstStyle/>
        <a:p>
          <a:endParaRPr lang="x-none" sz="2000" b="1"/>
        </a:p>
      </dgm:t>
    </dgm:pt>
    <dgm:pt modelId="{84E688B6-D6E7-4E6E-91AD-0C0D59550F2C}">
      <dgm:prSet phldrT="[טקסט]" custT="1"/>
      <dgm:spPr/>
      <dgm:t>
        <a:bodyPr/>
        <a:lstStyle/>
        <a:p>
          <a:r>
            <a:rPr lang="he-IL" sz="1800" b="1" dirty="0"/>
            <a:t>תקופת הביטוח</a:t>
          </a:r>
          <a:endParaRPr lang="x-none" sz="1800" b="1" dirty="0"/>
        </a:p>
      </dgm:t>
    </dgm:pt>
    <dgm:pt modelId="{A37AF13B-9770-41DD-8DDE-FB263D67AD40}" type="parTrans" cxnId="{E6D97DBF-59F5-4561-BE68-94D7E8DAE722}">
      <dgm:prSet/>
      <dgm:spPr/>
      <dgm:t>
        <a:bodyPr/>
        <a:lstStyle/>
        <a:p>
          <a:endParaRPr lang="x-none" sz="2000" b="1"/>
        </a:p>
      </dgm:t>
    </dgm:pt>
    <dgm:pt modelId="{A962D463-DE01-4475-8F6C-71C8477C84D5}" type="sibTrans" cxnId="{E6D97DBF-59F5-4561-BE68-94D7E8DAE722}">
      <dgm:prSet/>
      <dgm:spPr/>
      <dgm:t>
        <a:bodyPr/>
        <a:lstStyle/>
        <a:p>
          <a:endParaRPr lang="x-none" sz="2000" b="1"/>
        </a:p>
      </dgm:t>
    </dgm:pt>
    <dgm:pt modelId="{29FEA3D0-AA9F-48B8-B593-8C49D6E9A989}">
      <dgm:prSet phldrT="[טקסט]" custT="1"/>
      <dgm:spPr/>
      <dgm:t>
        <a:bodyPr/>
        <a:lstStyle/>
        <a:p>
          <a:r>
            <a:rPr lang="he-IL" sz="1800" b="1" dirty="0"/>
            <a:t>החרגות</a:t>
          </a:r>
          <a:endParaRPr lang="x-none" sz="1800" b="1" dirty="0"/>
        </a:p>
      </dgm:t>
    </dgm:pt>
    <dgm:pt modelId="{E01DB98B-67EE-495A-B073-85CC4AACB075}" type="parTrans" cxnId="{3F2A9EF7-FC58-413A-97CB-684C0CFA9C4D}">
      <dgm:prSet/>
      <dgm:spPr/>
      <dgm:t>
        <a:bodyPr/>
        <a:lstStyle/>
        <a:p>
          <a:endParaRPr lang="x-none" sz="2000" b="1"/>
        </a:p>
      </dgm:t>
    </dgm:pt>
    <dgm:pt modelId="{95B02D01-9B93-4CD3-89FE-CF230C948922}" type="sibTrans" cxnId="{3F2A9EF7-FC58-413A-97CB-684C0CFA9C4D}">
      <dgm:prSet/>
      <dgm:spPr/>
      <dgm:t>
        <a:bodyPr/>
        <a:lstStyle/>
        <a:p>
          <a:endParaRPr lang="x-none" sz="2000" b="1"/>
        </a:p>
      </dgm:t>
    </dgm:pt>
    <dgm:pt modelId="{C2ABBA44-1944-4ECB-B91C-B226F70C15A4}">
      <dgm:prSet phldrT="[טקסט]" custT="1"/>
      <dgm:spPr/>
      <dgm:t>
        <a:bodyPr/>
        <a:lstStyle/>
        <a:p>
          <a:r>
            <a:rPr lang="he-IL" sz="1800" b="1" dirty="0"/>
            <a:t>מועד גביה</a:t>
          </a:r>
          <a:endParaRPr lang="x-none" sz="1800" b="1" dirty="0"/>
        </a:p>
      </dgm:t>
    </dgm:pt>
    <dgm:pt modelId="{14833BC2-825B-4195-AEE7-D5EF54D4356D}" type="parTrans" cxnId="{61BAA071-095F-4D6E-8E96-5CB1E48BD4C0}">
      <dgm:prSet/>
      <dgm:spPr/>
      <dgm:t>
        <a:bodyPr/>
        <a:lstStyle/>
        <a:p>
          <a:endParaRPr lang="x-none" sz="2000" b="1"/>
        </a:p>
      </dgm:t>
    </dgm:pt>
    <dgm:pt modelId="{A2C178E5-7B39-45EF-B7CC-3EBDFC485707}" type="sibTrans" cxnId="{61BAA071-095F-4D6E-8E96-5CB1E48BD4C0}">
      <dgm:prSet/>
      <dgm:spPr/>
      <dgm:t>
        <a:bodyPr/>
        <a:lstStyle/>
        <a:p>
          <a:endParaRPr lang="x-none" sz="2000" b="1"/>
        </a:p>
      </dgm:t>
    </dgm:pt>
    <dgm:pt modelId="{066AC522-F3AA-418C-82B3-DD206831069B}" type="pres">
      <dgm:prSet presAssocID="{098DFA20-ED7B-48A1-8565-6AD0808CE5BC}" presName="Name0" presStyleCnt="0">
        <dgm:presLayoutVars>
          <dgm:dir/>
          <dgm:resizeHandles val="exact"/>
        </dgm:presLayoutVars>
      </dgm:prSet>
      <dgm:spPr/>
    </dgm:pt>
    <dgm:pt modelId="{206E3CEC-B885-4F84-BC5B-A164C2ACC42F}" type="pres">
      <dgm:prSet presAssocID="{C2ABBA44-1944-4ECB-B91C-B226F70C15A4}" presName="Name5" presStyleLbl="vennNode1" presStyleIdx="0" presStyleCnt="9" custScaleY="109975" custLinFactX="-37516" custLinFactNeighborX="-100000" custLinFactNeighborY="35">
        <dgm:presLayoutVars>
          <dgm:bulletEnabled val="1"/>
        </dgm:presLayoutVars>
      </dgm:prSet>
      <dgm:spPr/>
    </dgm:pt>
    <dgm:pt modelId="{1065D4BB-3F39-4C1A-834A-6E9D10F31F22}" type="pres">
      <dgm:prSet presAssocID="{A2C178E5-7B39-45EF-B7CC-3EBDFC485707}" presName="space" presStyleCnt="0"/>
      <dgm:spPr/>
    </dgm:pt>
    <dgm:pt modelId="{1D32E971-4D07-4EBE-BAF7-DBD77CDD1C81}" type="pres">
      <dgm:prSet presAssocID="{29FEA3D0-AA9F-48B8-B593-8C49D6E9A989}" presName="Name5" presStyleLbl="vennNode1" presStyleIdx="1" presStyleCnt="9" custScaleY="109975" custLinFactX="-32004" custLinFactNeighborX="-100000" custLinFactNeighborY="4429">
        <dgm:presLayoutVars>
          <dgm:bulletEnabled val="1"/>
        </dgm:presLayoutVars>
      </dgm:prSet>
      <dgm:spPr/>
    </dgm:pt>
    <dgm:pt modelId="{D1CB1BD7-E1AA-4E58-8DD1-232F3D12AF73}" type="pres">
      <dgm:prSet presAssocID="{95B02D01-9B93-4CD3-89FE-CF230C948922}" presName="space" presStyleCnt="0"/>
      <dgm:spPr/>
    </dgm:pt>
    <dgm:pt modelId="{59EDECFE-CD38-4AFD-87D6-0AEF75B987B0}" type="pres">
      <dgm:prSet presAssocID="{84E688B6-D6E7-4E6E-91AD-0C0D59550F2C}" presName="Name5" presStyleLbl="vennNode1" presStyleIdx="2" presStyleCnt="9" custScaleY="109975" custLinFactX="-23016" custLinFactNeighborX="-100000" custLinFactNeighborY="4429">
        <dgm:presLayoutVars>
          <dgm:bulletEnabled val="1"/>
        </dgm:presLayoutVars>
      </dgm:prSet>
      <dgm:spPr/>
    </dgm:pt>
    <dgm:pt modelId="{41191559-6049-423F-AAA3-F525B57DD160}" type="pres">
      <dgm:prSet presAssocID="{A962D463-DE01-4475-8F6C-71C8477C84D5}" presName="space" presStyleCnt="0"/>
      <dgm:spPr/>
    </dgm:pt>
    <dgm:pt modelId="{C41CC811-34A4-4071-99DA-693BDFEAB403}" type="pres">
      <dgm:prSet presAssocID="{D23FBBB4-89D3-4FAE-B119-B1039E76906C}" presName="Name5" presStyleLbl="vennNode1" presStyleIdx="3" presStyleCnt="9" custScaleY="109975" custLinFactX="-12101" custLinFactNeighborX="-100000" custLinFactNeighborY="4429">
        <dgm:presLayoutVars>
          <dgm:bulletEnabled val="1"/>
        </dgm:presLayoutVars>
      </dgm:prSet>
      <dgm:spPr/>
    </dgm:pt>
    <dgm:pt modelId="{573139D7-1256-43BF-8B07-8CFC41FCEB22}" type="pres">
      <dgm:prSet presAssocID="{F657AA05-B91D-407A-9C74-23097769290D}" presName="space" presStyleCnt="0"/>
      <dgm:spPr/>
    </dgm:pt>
    <dgm:pt modelId="{33B04A69-65E5-4F68-9908-8F13B577DC5F}" type="pres">
      <dgm:prSet presAssocID="{2B75FC00-CD6B-463A-8331-5A13B8F78570}" presName="Name5" presStyleLbl="vennNode1" presStyleIdx="4" presStyleCnt="9" custScaleX="124245" custScaleY="109975" custLinFactX="-1829" custLinFactNeighborX="-100000" custLinFactNeighborY="4429">
        <dgm:presLayoutVars>
          <dgm:bulletEnabled val="1"/>
        </dgm:presLayoutVars>
      </dgm:prSet>
      <dgm:spPr/>
    </dgm:pt>
    <dgm:pt modelId="{BC5DE03F-C474-4863-A62F-A7140868A7C3}" type="pres">
      <dgm:prSet presAssocID="{A5924A60-3F3B-47E3-82B9-F91C649F15C9}" presName="space" presStyleCnt="0"/>
      <dgm:spPr/>
    </dgm:pt>
    <dgm:pt modelId="{9DBF6E9C-E827-4EB2-86F6-91CCF099F64B}" type="pres">
      <dgm:prSet presAssocID="{45BC1506-4060-45EC-9983-9EBDA6BF8DD4}" presName="Name5" presStyleLbl="vennNode1" presStyleIdx="5" presStyleCnt="9" custScaleX="109949" custScaleY="109776" custLinFactX="-1829" custLinFactNeighborX="-100000">
        <dgm:presLayoutVars>
          <dgm:bulletEnabled val="1"/>
        </dgm:presLayoutVars>
      </dgm:prSet>
      <dgm:spPr/>
    </dgm:pt>
    <dgm:pt modelId="{C6A3C735-850D-47E5-BFAC-30F957B187A4}" type="pres">
      <dgm:prSet presAssocID="{F1F76AC7-A51C-4E3B-86F3-3EC2745D03BA}" presName="space" presStyleCnt="0"/>
      <dgm:spPr/>
    </dgm:pt>
    <dgm:pt modelId="{E6694E84-2315-4F7A-B47E-E618A8F4C6ED}" type="pres">
      <dgm:prSet presAssocID="{335DC024-3F62-4A50-90A3-E2FC8818BA1F}" presName="Name5" presStyleLbl="vennNode1" presStyleIdx="6" presStyleCnt="9" custScaleX="127815" custScaleY="109577" custLinFactNeighborX="-66409" custLinFactNeighborY="-1070">
        <dgm:presLayoutVars>
          <dgm:bulletEnabled val="1"/>
        </dgm:presLayoutVars>
      </dgm:prSet>
      <dgm:spPr/>
    </dgm:pt>
    <dgm:pt modelId="{2917FA52-F3FB-4588-A4D0-5BE132E635A0}" type="pres">
      <dgm:prSet presAssocID="{E352D677-20E6-4184-A9CA-C438F2340168}" presName="space" presStyleCnt="0"/>
      <dgm:spPr/>
    </dgm:pt>
    <dgm:pt modelId="{8BE4CBA5-C871-4384-BDE9-8FDFC63BACD8}" type="pres">
      <dgm:prSet presAssocID="{F9AE53CA-55E6-467A-8DDA-B66E225724DF}" presName="Name5" presStyleLbl="vennNode1" presStyleIdx="7" presStyleCnt="9" custScaleY="109379">
        <dgm:presLayoutVars>
          <dgm:bulletEnabled val="1"/>
        </dgm:presLayoutVars>
      </dgm:prSet>
      <dgm:spPr/>
    </dgm:pt>
    <dgm:pt modelId="{4C9589D4-B954-4336-A72D-D7B633B42066}" type="pres">
      <dgm:prSet presAssocID="{8683DA58-14FB-4CEE-A35E-5150391FBD49}" presName="space" presStyleCnt="0"/>
      <dgm:spPr/>
    </dgm:pt>
    <dgm:pt modelId="{A5F22BB2-07C5-4990-96B6-C141B82F3B8E}" type="pres">
      <dgm:prSet presAssocID="{F2EA61B7-67C2-4FD8-A942-C28E9E6C8C06}" presName="Name5" presStyleLbl="vennNode1" presStyleIdx="8" presStyleCnt="9" custScaleX="127242" custScaleY="107200">
        <dgm:presLayoutVars>
          <dgm:bulletEnabled val="1"/>
        </dgm:presLayoutVars>
      </dgm:prSet>
      <dgm:spPr/>
    </dgm:pt>
  </dgm:ptLst>
  <dgm:cxnLst>
    <dgm:cxn modelId="{C7759203-6042-46B0-956B-40649C08159A}" type="presOf" srcId="{098DFA20-ED7B-48A1-8565-6AD0808CE5BC}" destId="{066AC522-F3AA-418C-82B3-DD206831069B}" srcOrd="0" destOrd="0" presId="urn:microsoft.com/office/officeart/2005/8/layout/venn3"/>
    <dgm:cxn modelId="{679B1E0B-589B-4600-A20B-459B4C2665A3}" type="presOf" srcId="{84E688B6-D6E7-4E6E-91AD-0C0D59550F2C}" destId="{59EDECFE-CD38-4AFD-87D6-0AEF75B987B0}" srcOrd="0" destOrd="0" presId="urn:microsoft.com/office/officeart/2005/8/layout/venn3"/>
    <dgm:cxn modelId="{3400E417-F1D1-4788-89A5-2ED5F2FCC60A}" srcId="{098DFA20-ED7B-48A1-8565-6AD0808CE5BC}" destId="{D23FBBB4-89D3-4FAE-B119-B1039E76906C}" srcOrd="3" destOrd="0" parTransId="{3E77AA4D-7E77-4893-9AAE-E8581C7C0B09}" sibTransId="{F657AA05-B91D-407A-9C74-23097769290D}"/>
    <dgm:cxn modelId="{F17BCF1C-B8C2-4E53-80CC-5C746184739E}" srcId="{098DFA20-ED7B-48A1-8565-6AD0808CE5BC}" destId="{335DC024-3F62-4A50-90A3-E2FC8818BA1F}" srcOrd="6" destOrd="0" parTransId="{C0CCB2A7-639B-437D-9529-EBAA6C87C54F}" sibTransId="{E352D677-20E6-4184-A9CA-C438F2340168}"/>
    <dgm:cxn modelId="{4AFA0021-C588-40DA-8180-013D4CF129EA}" srcId="{098DFA20-ED7B-48A1-8565-6AD0808CE5BC}" destId="{45BC1506-4060-45EC-9983-9EBDA6BF8DD4}" srcOrd="5" destOrd="0" parTransId="{A68B3DA1-51C9-4CA9-AA85-6D2590767F1F}" sibTransId="{F1F76AC7-A51C-4E3B-86F3-3EC2745D03BA}"/>
    <dgm:cxn modelId="{3E18E73D-25CB-4E03-A1D9-41310570BF26}" srcId="{098DFA20-ED7B-48A1-8565-6AD0808CE5BC}" destId="{2B75FC00-CD6B-463A-8331-5A13B8F78570}" srcOrd="4" destOrd="0" parTransId="{6FD5B2D3-88A1-4893-98B4-EFD3EAEF7F25}" sibTransId="{A5924A60-3F3B-47E3-82B9-F91C649F15C9}"/>
    <dgm:cxn modelId="{B775865F-1132-49A4-AF11-06F9A8B39E55}" srcId="{098DFA20-ED7B-48A1-8565-6AD0808CE5BC}" destId="{F2EA61B7-67C2-4FD8-A942-C28E9E6C8C06}" srcOrd="8" destOrd="0" parTransId="{959B7CA1-6EA1-40F2-9DE0-76FC446DF014}" sibTransId="{2D060AC1-E01B-444E-9357-260E836400B6}"/>
    <dgm:cxn modelId="{A0C4D968-49FF-4973-9E6B-3E6C2D2338C7}" type="presOf" srcId="{C2ABBA44-1944-4ECB-B91C-B226F70C15A4}" destId="{206E3CEC-B885-4F84-BC5B-A164C2ACC42F}" srcOrd="0" destOrd="0" presId="urn:microsoft.com/office/officeart/2005/8/layout/venn3"/>
    <dgm:cxn modelId="{9B2CEE4D-AF2D-40C0-9D40-CA095873469D}" type="presOf" srcId="{29FEA3D0-AA9F-48B8-B593-8C49D6E9A989}" destId="{1D32E971-4D07-4EBE-BAF7-DBD77CDD1C81}" srcOrd="0" destOrd="0" presId="urn:microsoft.com/office/officeart/2005/8/layout/venn3"/>
    <dgm:cxn modelId="{61BAA071-095F-4D6E-8E96-5CB1E48BD4C0}" srcId="{098DFA20-ED7B-48A1-8565-6AD0808CE5BC}" destId="{C2ABBA44-1944-4ECB-B91C-B226F70C15A4}" srcOrd="0" destOrd="0" parTransId="{14833BC2-825B-4195-AEE7-D5EF54D4356D}" sibTransId="{A2C178E5-7B39-45EF-B7CC-3EBDFC485707}"/>
    <dgm:cxn modelId="{ED4CF779-23BA-4EEA-83FA-B59527511158}" type="presOf" srcId="{2B75FC00-CD6B-463A-8331-5A13B8F78570}" destId="{33B04A69-65E5-4F68-9908-8F13B577DC5F}" srcOrd="0" destOrd="0" presId="urn:microsoft.com/office/officeart/2005/8/layout/venn3"/>
    <dgm:cxn modelId="{DEFAB47B-74B0-4D04-9476-7E27DB6EFAFE}" type="presOf" srcId="{D23FBBB4-89D3-4FAE-B119-B1039E76906C}" destId="{C41CC811-34A4-4071-99DA-693BDFEAB403}" srcOrd="0" destOrd="0" presId="urn:microsoft.com/office/officeart/2005/8/layout/venn3"/>
    <dgm:cxn modelId="{9F98CE87-FEBD-4CF6-BE57-DD55A4FA5778}" type="presOf" srcId="{335DC024-3F62-4A50-90A3-E2FC8818BA1F}" destId="{E6694E84-2315-4F7A-B47E-E618A8F4C6ED}" srcOrd="0" destOrd="0" presId="urn:microsoft.com/office/officeart/2005/8/layout/venn3"/>
    <dgm:cxn modelId="{16614188-0637-44F4-9721-4CEEDDD973F2}" srcId="{098DFA20-ED7B-48A1-8565-6AD0808CE5BC}" destId="{F9AE53CA-55E6-467A-8DDA-B66E225724DF}" srcOrd="7" destOrd="0" parTransId="{0FF0D4AD-293D-41F5-B18D-F1DEEE858461}" sibTransId="{8683DA58-14FB-4CEE-A35E-5150391FBD49}"/>
    <dgm:cxn modelId="{01E7548B-11E5-40A3-94AD-1FEC8EC39F82}" type="presOf" srcId="{45BC1506-4060-45EC-9983-9EBDA6BF8DD4}" destId="{9DBF6E9C-E827-4EB2-86F6-91CCF099F64B}" srcOrd="0" destOrd="0" presId="urn:microsoft.com/office/officeart/2005/8/layout/venn3"/>
    <dgm:cxn modelId="{E6D97DBF-59F5-4561-BE68-94D7E8DAE722}" srcId="{098DFA20-ED7B-48A1-8565-6AD0808CE5BC}" destId="{84E688B6-D6E7-4E6E-91AD-0C0D59550F2C}" srcOrd="2" destOrd="0" parTransId="{A37AF13B-9770-41DD-8DDE-FB263D67AD40}" sibTransId="{A962D463-DE01-4475-8F6C-71C8477C84D5}"/>
    <dgm:cxn modelId="{6EFE14D4-7A8E-42A7-B464-6E83548015C4}" type="presOf" srcId="{F2EA61B7-67C2-4FD8-A942-C28E9E6C8C06}" destId="{A5F22BB2-07C5-4990-96B6-C141B82F3B8E}" srcOrd="0" destOrd="0" presId="urn:microsoft.com/office/officeart/2005/8/layout/venn3"/>
    <dgm:cxn modelId="{3F2A9EF7-FC58-413A-97CB-684C0CFA9C4D}" srcId="{098DFA20-ED7B-48A1-8565-6AD0808CE5BC}" destId="{29FEA3D0-AA9F-48B8-B593-8C49D6E9A989}" srcOrd="1" destOrd="0" parTransId="{E01DB98B-67EE-495A-B073-85CC4AACB075}" sibTransId="{95B02D01-9B93-4CD3-89FE-CF230C948922}"/>
    <dgm:cxn modelId="{DC02B5F9-8002-45D6-A546-FF33A81ACB39}" type="presOf" srcId="{F9AE53CA-55E6-467A-8DDA-B66E225724DF}" destId="{8BE4CBA5-C871-4384-BDE9-8FDFC63BACD8}" srcOrd="0" destOrd="0" presId="urn:microsoft.com/office/officeart/2005/8/layout/venn3"/>
    <dgm:cxn modelId="{5DE3B6BF-4B5C-4FAE-8DB9-D4D70845817B}" type="presParOf" srcId="{066AC522-F3AA-418C-82B3-DD206831069B}" destId="{206E3CEC-B885-4F84-BC5B-A164C2ACC42F}" srcOrd="0" destOrd="0" presId="urn:microsoft.com/office/officeart/2005/8/layout/venn3"/>
    <dgm:cxn modelId="{901D15A7-8DB3-4B29-968C-CACC3D293952}" type="presParOf" srcId="{066AC522-F3AA-418C-82B3-DD206831069B}" destId="{1065D4BB-3F39-4C1A-834A-6E9D10F31F22}" srcOrd="1" destOrd="0" presId="urn:microsoft.com/office/officeart/2005/8/layout/venn3"/>
    <dgm:cxn modelId="{6FBA3FD7-5565-4F1A-8E0E-0E28F910DAB2}" type="presParOf" srcId="{066AC522-F3AA-418C-82B3-DD206831069B}" destId="{1D32E971-4D07-4EBE-BAF7-DBD77CDD1C81}" srcOrd="2" destOrd="0" presId="urn:microsoft.com/office/officeart/2005/8/layout/venn3"/>
    <dgm:cxn modelId="{F66A927C-0A7C-49F3-8959-23849468AF85}" type="presParOf" srcId="{066AC522-F3AA-418C-82B3-DD206831069B}" destId="{D1CB1BD7-E1AA-4E58-8DD1-232F3D12AF73}" srcOrd="3" destOrd="0" presId="urn:microsoft.com/office/officeart/2005/8/layout/venn3"/>
    <dgm:cxn modelId="{CB45F508-8A85-4BF2-8C3E-7D10DE6D7E33}" type="presParOf" srcId="{066AC522-F3AA-418C-82B3-DD206831069B}" destId="{59EDECFE-CD38-4AFD-87D6-0AEF75B987B0}" srcOrd="4" destOrd="0" presId="urn:microsoft.com/office/officeart/2005/8/layout/venn3"/>
    <dgm:cxn modelId="{0C98D368-AF2A-4265-B7F7-6F34065F5E2C}" type="presParOf" srcId="{066AC522-F3AA-418C-82B3-DD206831069B}" destId="{41191559-6049-423F-AAA3-F525B57DD160}" srcOrd="5" destOrd="0" presId="urn:microsoft.com/office/officeart/2005/8/layout/venn3"/>
    <dgm:cxn modelId="{FA14B9EF-AFF4-4520-9300-7B722F9967E4}" type="presParOf" srcId="{066AC522-F3AA-418C-82B3-DD206831069B}" destId="{C41CC811-34A4-4071-99DA-693BDFEAB403}" srcOrd="6" destOrd="0" presId="urn:microsoft.com/office/officeart/2005/8/layout/venn3"/>
    <dgm:cxn modelId="{5A72A5E1-2D9E-4929-8E40-F9ADAF70DEA1}" type="presParOf" srcId="{066AC522-F3AA-418C-82B3-DD206831069B}" destId="{573139D7-1256-43BF-8B07-8CFC41FCEB22}" srcOrd="7" destOrd="0" presId="urn:microsoft.com/office/officeart/2005/8/layout/venn3"/>
    <dgm:cxn modelId="{5B90DA9A-B1ED-45DA-9FDA-8F7A9B42C1F2}" type="presParOf" srcId="{066AC522-F3AA-418C-82B3-DD206831069B}" destId="{33B04A69-65E5-4F68-9908-8F13B577DC5F}" srcOrd="8" destOrd="0" presId="urn:microsoft.com/office/officeart/2005/8/layout/venn3"/>
    <dgm:cxn modelId="{0EC10600-DBB4-43AB-9DED-8C0909BB4CCA}" type="presParOf" srcId="{066AC522-F3AA-418C-82B3-DD206831069B}" destId="{BC5DE03F-C474-4863-A62F-A7140868A7C3}" srcOrd="9" destOrd="0" presId="urn:microsoft.com/office/officeart/2005/8/layout/venn3"/>
    <dgm:cxn modelId="{CDAE4543-0645-4FB0-8EE1-55BF0F59448C}" type="presParOf" srcId="{066AC522-F3AA-418C-82B3-DD206831069B}" destId="{9DBF6E9C-E827-4EB2-86F6-91CCF099F64B}" srcOrd="10" destOrd="0" presId="urn:microsoft.com/office/officeart/2005/8/layout/venn3"/>
    <dgm:cxn modelId="{578B37C3-EFDD-4E45-BA6F-6B1291AE8793}" type="presParOf" srcId="{066AC522-F3AA-418C-82B3-DD206831069B}" destId="{C6A3C735-850D-47E5-BFAC-30F957B187A4}" srcOrd="11" destOrd="0" presId="urn:microsoft.com/office/officeart/2005/8/layout/venn3"/>
    <dgm:cxn modelId="{DFE7737E-7F9C-4BD6-B755-9C07CA44A322}" type="presParOf" srcId="{066AC522-F3AA-418C-82B3-DD206831069B}" destId="{E6694E84-2315-4F7A-B47E-E618A8F4C6ED}" srcOrd="12" destOrd="0" presId="urn:microsoft.com/office/officeart/2005/8/layout/venn3"/>
    <dgm:cxn modelId="{F777C311-B9EB-4BCF-AE6E-9BF2496C715F}" type="presParOf" srcId="{066AC522-F3AA-418C-82B3-DD206831069B}" destId="{2917FA52-F3FB-4588-A4D0-5BE132E635A0}" srcOrd="13" destOrd="0" presId="urn:microsoft.com/office/officeart/2005/8/layout/venn3"/>
    <dgm:cxn modelId="{84CAEC85-4242-4450-873E-F8BBAC7B61E9}" type="presParOf" srcId="{066AC522-F3AA-418C-82B3-DD206831069B}" destId="{8BE4CBA5-C871-4384-BDE9-8FDFC63BACD8}" srcOrd="14" destOrd="0" presId="urn:microsoft.com/office/officeart/2005/8/layout/venn3"/>
    <dgm:cxn modelId="{645BD406-80DC-440D-9294-87EDB880C6D4}" type="presParOf" srcId="{066AC522-F3AA-418C-82B3-DD206831069B}" destId="{4C9589D4-B954-4336-A72D-D7B633B42066}" srcOrd="15" destOrd="0" presId="urn:microsoft.com/office/officeart/2005/8/layout/venn3"/>
    <dgm:cxn modelId="{6CD56B2F-8FBA-4593-86D5-0640EBE953E0}" type="presParOf" srcId="{066AC522-F3AA-418C-82B3-DD206831069B}" destId="{A5F22BB2-07C5-4990-96B6-C141B82F3B8E}" srcOrd="16" destOrd="0" presId="urn:microsoft.com/office/officeart/2005/8/layout/venn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06E3CEC-B885-4F84-BC5B-A164C2ACC42F}">
      <dsp:nvSpPr>
        <dsp:cNvPr id="0" name=""/>
        <dsp:cNvSpPr/>
      </dsp:nvSpPr>
      <dsp:spPr>
        <a:xfrm>
          <a:off x="0" y="908"/>
          <a:ext cx="1271151" cy="1397949"/>
        </a:xfrm>
        <a:prstGeom prst="ellipse">
          <a:avLst/>
        </a:prstGeom>
        <a:solidFill>
          <a:schemeClr val="accent2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clear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69956" tIns="22860" rIns="69956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800" b="1" kern="1200" dirty="0"/>
            <a:t>מועד גביה</a:t>
          </a:r>
          <a:endParaRPr lang="x-none" sz="1800" b="1" kern="1200" dirty="0"/>
        </a:p>
      </dsp:txBody>
      <dsp:txXfrm>
        <a:off x="186156" y="205633"/>
        <a:ext cx="898839" cy="988499"/>
      </dsp:txXfrm>
    </dsp:sp>
    <dsp:sp modelId="{1D32E971-4D07-4EBE-BAF7-DBD77CDD1C81}">
      <dsp:nvSpPr>
        <dsp:cNvPr id="0" name=""/>
        <dsp:cNvSpPr/>
      </dsp:nvSpPr>
      <dsp:spPr>
        <a:xfrm>
          <a:off x="1029002" y="927"/>
          <a:ext cx="1271151" cy="1397949"/>
        </a:xfrm>
        <a:prstGeom prst="ellipse">
          <a:avLst/>
        </a:prstGeom>
        <a:solidFill>
          <a:schemeClr val="accent2">
            <a:alpha val="50000"/>
            <a:hueOff val="2215375"/>
            <a:satOff val="6000"/>
            <a:lumOff val="-2941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clear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69956" tIns="22860" rIns="69956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800" b="1" kern="1200" dirty="0"/>
            <a:t>החרגות</a:t>
          </a:r>
          <a:endParaRPr lang="x-none" sz="1800" b="1" kern="1200" dirty="0"/>
        </a:p>
      </dsp:txBody>
      <dsp:txXfrm>
        <a:off x="1215158" y="205652"/>
        <a:ext cx="898839" cy="988499"/>
      </dsp:txXfrm>
    </dsp:sp>
    <dsp:sp modelId="{59EDECFE-CD38-4AFD-87D6-0AEF75B987B0}">
      <dsp:nvSpPr>
        <dsp:cNvPr id="0" name=""/>
        <dsp:cNvSpPr/>
      </dsp:nvSpPr>
      <dsp:spPr>
        <a:xfrm>
          <a:off x="2160174" y="927"/>
          <a:ext cx="1271151" cy="1397949"/>
        </a:xfrm>
        <a:prstGeom prst="ellipse">
          <a:avLst/>
        </a:prstGeom>
        <a:solidFill>
          <a:schemeClr val="accent2">
            <a:alpha val="50000"/>
            <a:hueOff val="4430751"/>
            <a:satOff val="12000"/>
            <a:lumOff val="-5883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clear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69956" tIns="22860" rIns="69956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800" b="1" kern="1200" dirty="0"/>
            <a:t>תקופת הביטוח</a:t>
          </a:r>
          <a:endParaRPr lang="x-none" sz="1800" b="1" kern="1200" dirty="0"/>
        </a:p>
      </dsp:txBody>
      <dsp:txXfrm>
        <a:off x="2346330" y="205652"/>
        <a:ext cx="898839" cy="988499"/>
      </dsp:txXfrm>
    </dsp:sp>
    <dsp:sp modelId="{C41CC811-34A4-4071-99DA-693BDFEAB403}">
      <dsp:nvSpPr>
        <dsp:cNvPr id="0" name=""/>
        <dsp:cNvSpPr/>
      </dsp:nvSpPr>
      <dsp:spPr>
        <a:xfrm>
          <a:off x="3315842" y="927"/>
          <a:ext cx="1271151" cy="1397949"/>
        </a:xfrm>
        <a:prstGeom prst="ellipse">
          <a:avLst/>
        </a:prstGeom>
        <a:solidFill>
          <a:schemeClr val="accent2">
            <a:alpha val="50000"/>
            <a:hueOff val="6646126"/>
            <a:satOff val="18000"/>
            <a:lumOff val="-8824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clear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69956" tIns="22860" rIns="69956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800" b="1" kern="1200" dirty="0"/>
            <a:t>אמצעי תשלום</a:t>
          </a:r>
          <a:endParaRPr lang="x-none" sz="1800" b="1" kern="1200" dirty="0"/>
        </a:p>
      </dsp:txBody>
      <dsp:txXfrm>
        <a:off x="3501998" y="205652"/>
        <a:ext cx="898839" cy="988499"/>
      </dsp:txXfrm>
    </dsp:sp>
    <dsp:sp modelId="{33B04A69-65E5-4F68-9908-8F13B577DC5F}">
      <dsp:nvSpPr>
        <dsp:cNvPr id="0" name=""/>
        <dsp:cNvSpPr/>
      </dsp:nvSpPr>
      <dsp:spPr>
        <a:xfrm>
          <a:off x="4463336" y="927"/>
          <a:ext cx="1579342" cy="1397949"/>
        </a:xfrm>
        <a:prstGeom prst="ellipse">
          <a:avLst/>
        </a:prstGeom>
        <a:solidFill>
          <a:schemeClr val="accent2">
            <a:alpha val="50000"/>
            <a:hueOff val="8861502"/>
            <a:satOff val="24000"/>
            <a:lumOff val="-11765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clear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69956" tIns="20320" rIns="69956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600" b="1" kern="1200" dirty="0"/>
            <a:t>תקופות אכשרה והמתנה</a:t>
          </a:r>
          <a:endParaRPr lang="x-none" sz="1600" b="1" kern="1200" dirty="0"/>
        </a:p>
      </dsp:txBody>
      <dsp:txXfrm>
        <a:off x="4694625" y="205652"/>
        <a:ext cx="1116764" cy="988499"/>
      </dsp:txXfrm>
    </dsp:sp>
    <dsp:sp modelId="{9DBF6E9C-E827-4EB2-86F6-91CCF099F64B}">
      <dsp:nvSpPr>
        <dsp:cNvPr id="0" name=""/>
        <dsp:cNvSpPr/>
      </dsp:nvSpPr>
      <dsp:spPr>
        <a:xfrm>
          <a:off x="5788448" y="1728"/>
          <a:ext cx="1397618" cy="1395419"/>
        </a:xfrm>
        <a:prstGeom prst="ellipse">
          <a:avLst/>
        </a:prstGeom>
        <a:solidFill>
          <a:schemeClr val="accent2">
            <a:alpha val="50000"/>
            <a:hueOff val="11076877"/>
            <a:satOff val="30001"/>
            <a:lumOff val="-14706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clear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69956" tIns="22860" rIns="69956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800" b="1" kern="1200" dirty="0"/>
            <a:t>פרמיה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600" b="1" kern="1200" dirty="0"/>
            <a:t>(אי-תלות)</a:t>
          </a:r>
          <a:endParaRPr lang="x-none" sz="1600" b="1" kern="1200" dirty="0"/>
        </a:p>
      </dsp:txBody>
      <dsp:txXfrm>
        <a:off x="5993124" y="206082"/>
        <a:ext cx="988266" cy="986711"/>
      </dsp:txXfrm>
    </dsp:sp>
    <dsp:sp modelId="{E6694E84-2315-4F7A-B47E-E618A8F4C6ED}">
      <dsp:nvSpPr>
        <dsp:cNvPr id="0" name=""/>
        <dsp:cNvSpPr/>
      </dsp:nvSpPr>
      <dsp:spPr>
        <a:xfrm>
          <a:off x="7040484" y="0"/>
          <a:ext cx="1624722" cy="1392889"/>
        </a:xfrm>
        <a:prstGeom prst="ellipse">
          <a:avLst/>
        </a:prstGeom>
        <a:solidFill>
          <a:schemeClr val="accent2">
            <a:alpha val="50000"/>
            <a:hueOff val="13292252"/>
            <a:satOff val="36001"/>
            <a:lumOff val="-17648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clear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69956" tIns="20320" rIns="69956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600" b="1" kern="1200" dirty="0"/>
            <a:t>השתתפות עצמית</a:t>
          </a:r>
          <a:endParaRPr lang="x-none" sz="1800" b="1" kern="1200" dirty="0"/>
        </a:p>
      </dsp:txBody>
      <dsp:txXfrm>
        <a:off x="7278419" y="203984"/>
        <a:ext cx="1148852" cy="984921"/>
      </dsp:txXfrm>
    </dsp:sp>
    <dsp:sp modelId="{8BE4CBA5-C871-4384-BDE9-8FDFC63BACD8}">
      <dsp:nvSpPr>
        <dsp:cNvPr id="0" name=""/>
        <dsp:cNvSpPr/>
      </dsp:nvSpPr>
      <dsp:spPr>
        <a:xfrm>
          <a:off x="8579808" y="4251"/>
          <a:ext cx="1271151" cy="1390373"/>
        </a:xfrm>
        <a:prstGeom prst="ellipse">
          <a:avLst/>
        </a:prstGeom>
        <a:solidFill>
          <a:schemeClr val="accent2">
            <a:alpha val="50000"/>
            <a:hueOff val="15507629"/>
            <a:satOff val="42001"/>
            <a:lumOff val="-20589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clear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69956" tIns="22860" rIns="69956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800" b="1" kern="1200" dirty="0"/>
            <a:t>סכומי ביטוח</a:t>
          </a:r>
          <a:endParaRPr lang="x-none" sz="1800" b="1" kern="1200" dirty="0"/>
        </a:p>
      </dsp:txBody>
      <dsp:txXfrm>
        <a:off x="8765964" y="207866"/>
        <a:ext cx="898839" cy="983143"/>
      </dsp:txXfrm>
    </dsp:sp>
    <dsp:sp modelId="{A5F22BB2-07C5-4990-96B6-C141B82F3B8E}">
      <dsp:nvSpPr>
        <dsp:cNvPr id="0" name=""/>
        <dsp:cNvSpPr/>
      </dsp:nvSpPr>
      <dsp:spPr>
        <a:xfrm>
          <a:off x="9596730" y="18101"/>
          <a:ext cx="1617438" cy="1362674"/>
        </a:xfrm>
        <a:prstGeom prst="ellipse">
          <a:avLst/>
        </a:prstGeom>
        <a:solidFill>
          <a:schemeClr val="accent2">
            <a:alpha val="50000"/>
            <a:hueOff val="17723004"/>
            <a:satOff val="48001"/>
            <a:lumOff val="-2353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clear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69956" tIns="22860" rIns="69956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800" b="1" kern="1200" dirty="0"/>
            <a:t>עיקרי הכיסוי הביטוחי</a:t>
          </a:r>
          <a:endParaRPr lang="x-none" sz="1800" b="1" kern="1200" dirty="0"/>
        </a:p>
      </dsp:txBody>
      <dsp:txXfrm>
        <a:off x="9833598" y="217660"/>
        <a:ext cx="1143702" cy="96355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3">
  <dgm:title val=""/>
  <dgm:desc val=""/>
  <dgm:catLst>
    <dgm:cat type="relationship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fallback" val="2D"/>
        </dgm:alg>
      </dgm:if>
      <dgm:else name="Name3">
        <dgm:alg type="lin">
          <dgm:param type="fallback" val="2D"/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refType="w" refFor="ch" refPtType="node"/>
      <dgm:constr type="w" for="ch" forName="space" refType="w" refFor="ch" refPtType="node" fact="-0.2"/>
      <dgm:constr type="primFontSz" for="ch" ptType="node" op="equ" val="65"/>
    </dgm:constrLst>
    <dgm:ruleLst/>
    <dgm:forEach name="Name4" axis="ch" ptType="node">
      <dgm:layoutNode name="Name5" styleLbl="vennNode1">
        <dgm:varLst>
          <dgm:bulletEnabled val="1"/>
        </dgm:varLst>
        <dgm:alg type="tx">
          <dgm:param type="txAnchorVertCh" val="mid"/>
          <dgm:param type="txAnchorHorzCh" val="ctr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tMarg" refType="primFontSz" fact="0.1"/>
          <dgm:constr type="bMarg" refType="primFontSz" fact="0.1"/>
          <dgm:constr type="lMarg" refType="w" fact="0.156"/>
          <dgm:constr type="rMarg" refType="w" fact="0.156"/>
        </dgm:constrLst>
        <dgm:ruleLst>
          <dgm:rule type="primFontSz" val="5" fact="NaN" max="NaN"/>
        </dgm:ruleLst>
      </dgm:layoutNode>
      <dgm:forEach name="Name6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עליונה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sz="quarter" idx="1"/>
          </p:nvPr>
        </p:nvSpPr>
        <p:spPr>
          <a:xfrm>
            <a:off x="1588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EF31FB24-0E5B-464C-BA73-AD6F7B6C6359}" type="datetimeFigureOut">
              <a:rPr lang="he-IL" smtClean="0"/>
              <a:t>כ"ד/אלול/תשע"ט</a:t>
            </a:fld>
            <a:endParaRPr lang="he-IL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2"/>
          </p:nvPr>
        </p:nvSpPr>
        <p:spPr>
          <a:xfrm>
            <a:off x="388620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3"/>
          </p:nvPr>
        </p:nvSpPr>
        <p:spPr>
          <a:xfrm>
            <a:off x="1588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86EB7618-C087-4AEC-8B95-FA406205978C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8950151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עליונה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09C73DD5-FE02-421C-9EFB-8FF06A130C00}" type="datetimeFigureOut">
              <a:rPr lang="he-IL" smtClean="0"/>
              <a:t>כ"ד/אלול/תשע"ט</a:t>
            </a:fld>
            <a:endParaRPr lang="he-IL"/>
          </a:p>
        </p:txBody>
      </p:sp>
      <p:sp>
        <p:nvSpPr>
          <p:cNvPr id="4" name="מציין מיקום של תמונת שקופית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he-IL"/>
          </a:p>
        </p:txBody>
      </p:sp>
      <p:sp>
        <p:nvSpPr>
          <p:cNvPr id="5" name="מציין מיקום של הערות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8FF96E8F-AA3B-4EE2-8E3F-767AB6CB5A7E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6297632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שקופית שע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תמונה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7974" y="1840543"/>
            <a:ext cx="9734026" cy="3780879"/>
          </a:xfrm>
          <a:prstGeom prst="rect">
            <a:avLst/>
          </a:prstGeom>
        </p:spPr>
      </p:pic>
      <p:sp>
        <p:nvSpPr>
          <p:cNvPr id="2" name="כותרת 1"/>
          <p:cNvSpPr>
            <a:spLocks noGrp="1"/>
          </p:cNvSpPr>
          <p:nvPr>
            <p:ph type="ctrTitle" hasCustomPrompt="1"/>
          </p:nvPr>
        </p:nvSpPr>
        <p:spPr>
          <a:xfrm>
            <a:off x="4009937" y="2986481"/>
            <a:ext cx="7908022" cy="713065"/>
          </a:xfrm>
        </p:spPr>
        <p:txBody>
          <a:bodyPr anchor="t"/>
          <a:lstStyle>
            <a:lvl1pPr algn="r">
              <a:defRPr sz="6000" b="1"/>
            </a:lvl1pPr>
          </a:lstStyle>
          <a:p>
            <a:r>
              <a:rPr lang="he-IL" dirty="0"/>
              <a:t>שער מצגת ללא תמונה</a:t>
            </a:r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 hasCustomPrompt="1"/>
          </p:nvPr>
        </p:nvSpPr>
        <p:spPr>
          <a:xfrm>
            <a:off x="4009937" y="4008069"/>
            <a:ext cx="7908022" cy="463263"/>
          </a:xfrm>
        </p:spPr>
        <p:txBody>
          <a:bodyPr/>
          <a:lstStyle>
            <a:lvl1pPr marL="0" indent="0" algn="r">
              <a:buNone/>
              <a:defRPr sz="24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e-IL" dirty="0"/>
              <a:t>שם, תפקיד, אגף</a:t>
            </a:r>
          </a:p>
        </p:txBody>
      </p:sp>
      <p:sp>
        <p:nvSpPr>
          <p:cNvPr id="23" name="מציין מיקום טקסט 22"/>
          <p:cNvSpPr>
            <a:spLocks noGrp="1"/>
          </p:cNvSpPr>
          <p:nvPr>
            <p:ph type="body" sz="quarter" idx="15" hasCustomPrompt="1"/>
          </p:nvPr>
        </p:nvSpPr>
        <p:spPr>
          <a:xfrm>
            <a:off x="3556932" y="5134936"/>
            <a:ext cx="1442906" cy="308447"/>
          </a:xfrm>
        </p:spPr>
        <p:txBody>
          <a:bodyPr>
            <a:no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he-IL" dirty="0"/>
              <a:t>חודש, שנה</a:t>
            </a:r>
          </a:p>
        </p:txBody>
      </p:sp>
      <p:sp>
        <p:nvSpPr>
          <p:cNvPr id="9" name="מציין מיקום טקסט 22"/>
          <p:cNvSpPr>
            <a:spLocks noGrp="1"/>
          </p:cNvSpPr>
          <p:nvPr>
            <p:ph type="body" sz="quarter" idx="16" hasCustomPrompt="1"/>
          </p:nvPr>
        </p:nvSpPr>
        <p:spPr>
          <a:xfrm>
            <a:off x="10472746" y="1872896"/>
            <a:ext cx="1442906" cy="308447"/>
          </a:xfrm>
        </p:spPr>
        <p:txBody>
          <a:bodyPr>
            <a:no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he-IL" dirty="0"/>
              <a:t>חודש, שנה</a:t>
            </a:r>
          </a:p>
        </p:txBody>
      </p:sp>
    </p:spTree>
    <p:extLst>
      <p:ext uri="{BB962C8B-B14F-4D97-AF65-F5344CB8AC3E}">
        <p14:creationId xmlns:p14="http://schemas.microsoft.com/office/powerpoint/2010/main" val="39269225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שקופית שער עם תמ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תמונה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1840543"/>
            <a:ext cx="12256316" cy="4677703"/>
          </a:xfrm>
          <a:prstGeom prst="rect">
            <a:avLst/>
          </a:prstGeom>
        </p:spPr>
      </p:pic>
      <p:sp>
        <p:nvSpPr>
          <p:cNvPr id="8" name="כותרת 1"/>
          <p:cNvSpPr>
            <a:spLocks noGrp="1"/>
          </p:cNvSpPr>
          <p:nvPr>
            <p:ph type="ctrTitle" hasCustomPrompt="1"/>
          </p:nvPr>
        </p:nvSpPr>
        <p:spPr>
          <a:xfrm>
            <a:off x="2147581" y="4578397"/>
            <a:ext cx="7908022" cy="713065"/>
          </a:xfrm>
        </p:spPr>
        <p:txBody>
          <a:bodyPr anchor="t"/>
          <a:lstStyle>
            <a:lvl1pPr algn="r">
              <a:defRPr sz="6000" b="1"/>
            </a:lvl1pPr>
          </a:lstStyle>
          <a:p>
            <a:r>
              <a:rPr lang="he-IL" dirty="0"/>
              <a:t>שער מצגת עם תמונה</a:t>
            </a:r>
          </a:p>
        </p:txBody>
      </p:sp>
      <p:sp>
        <p:nvSpPr>
          <p:cNvPr id="9" name="כותרת משנה 2"/>
          <p:cNvSpPr>
            <a:spLocks noGrp="1"/>
          </p:cNvSpPr>
          <p:nvPr>
            <p:ph type="subTitle" idx="1" hasCustomPrompt="1"/>
          </p:nvPr>
        </p:nvSpPr>
        <p:spPr>
          <a:xfrm>
            <a:off x="2147581" y="5484556"/>
            <a:ext cx="7908022" cy="463238"/>
          </a:xfrm>
        </p:spPr>
        <p:txBody>
          <a:bodyPr/>
          <a:lstStyle>
            <a:lvl1pPr marL="0" indent="0" algn="r">
              <a:buNone/>
              <a:defRPr sz="24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e-IL" dirty="0"/>
              <a:t>שם, תפקיד, אגף</a:t>
            </a:r>
          </a:p>
        </p:txBody>
      </p:sp>
      <p:sp>
        <p:nvSpPr>
          <p:cNvPr id="2" name="מלבן 1"/>
          <p:cNvSpPr/>
          <p:nvPr userDrawn="1"/>
        </p:nvSpPr>
        <p:spPr>
          <a:xfrm>
            <a:off x="0" y="0"/>
            <a:ext cx="6803473" cy="4169328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3200" dirty="0">
                <a:solidFill>
                  <a:schemeClr val="bg1">
                    <a:lumMod val="50000"/>
                  </a:schemeClr>
                </a:solidFill>
              </a:rPr>
              <a:t>הכנס תמונה</a:t>
            </a:r>
          </a:p>
        </p:txBody>
      </p:sp>
      <p:sp>
        <p:nvSpPr>
          <p:cNvPr id="16" name="מציין מיקום טקסט 22"/>
          <p:cNvSpPr>
            <a:spLocks noGrp="1"/>
          </p:cNvSpPr>
          <p:nvPr>
            <p:ph type="body" sz="quarter" idx="16" hasCustomPrompt="1"/>
          </p:nvPr>
        </p:nvSpPr>
        <p:spPr>
          <a:xfrm>
            <a:off x="10472746" y="1872896"/>
            <a:ext cx="1442906" cy="350187"/>
          </a:xfrm>
        </p:spPr>
        <p:txBody>
          <a:bodyPr>
            <a:no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he-IL" dirty="0"/>
              <a:t>חודש, שנה</a:t>
            </a:r>
          </a:p>
        </p:txBody>
      </p:sp>
    </p:spTree>
    <p:extLst>
      <p:ext uri="{BB962C8B-B14F-4D97-AF65-F5344CB8AC3E}">
        <p14:creationId xmlns:p14="http://schemas.microsoft.com/office/powerpoint/2010/main" val="42399358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שקופית שער פנימי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קבוצה 5"/>
          <p:cNvGrpSpPr/>
          <p:nvPr userDrawn="1"/>
        </p:nvGrpSpPr>
        <p:grpSpPr>
          <a:xfrm>
            <a:off x="-2" y="1"/>
            <a:ext cx="9448801" cy="6459522"/>
            <a:chOff x="-2" y="0"/>
            <a:chExt cx="9515476" cy="7067550"/>
          </a:xfrm>
        </p:grpSpPr>
        <p:pic>
          <p:nvPicPr>
            <p:cNvPr id="7" name="תמונה 6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-2" y="2562225"/>
              <a:ext cx="9515476" cy="4505325"/>
            </a:xfrm>
            <a:prstGeom prst="rect">
              <a:avLst/>
            </a:prstGeom>
          </p:spPr>
        </p:pic>
        <p:sp>
          <p:nvSpPr>
            <p:cNvPr id="10" name="מלבן 9"/>
            <p:cNvSpPr/>
            <p:nvPr userDrawn="1"/>
          </p:nvSpPr>
          <p:spPr>
            <a:xfrm>
              <a:off x="1" y="0"/>
              <a:ext cx="9394385" cy="2562225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</p:grpSp>
      <p:sp>
        <p:nvSpPr>
          <p:cNvPr id="18" name="מציין מיקום טקסט 14"/>
          <p:cNvSpPr>
            <a:spLocks noGrp="1"/>
          </p:cNvSpPr>
          <p:nvPr>
            <p:ph type="body" sz="quarter" idx="13" hasCustomPrompt="1"/>
          </p:nvPr>
        </p:nvSpPr>
        <p:spPr>
          <a:xfrm>
            <a:off x="753436" y="2488457"/>
            <a:ext cx="8317683" cy="629013"/>
          </a:xfrm>
        </p:spPr>
        <p:txBody>
          <a:bodyPr>
            <a:noAutofit/>
          </a:bodyPr>
          <a:lstStyle>
            <a:lvl1pPr marL="0" indent="0">
              <a:buNone/>
              <a:defRPr sz="6000" b="1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he-IL" dirty="0"/>
              <a:t>כותרת שער פנימי</a:t>
            </a:r>
          </a:p>
        </p:txBody>
      </p:sp>
    </p:spTree>
    <p:extLst>
      <p:ext uri="{BB962C8B-B14F-4D97-AF65-F5344CB8AC3E}">
        <p14:creationId xmlns:p14="http://schemas.microsoft.com/office/powerpoint/2010/main" val="34024800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שקופית שער פנימי עם תמ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קבוצה 5"/>
          <p:cNvGrpSpPr/>
          <p:nvPr userDrawn="1"/>
        </p:nvGrpSpPr>
        <p:grpSpPr>
          <a:xfrm>
            <a:off x="-2" y="1"/>
            <a:ext cx="9448801" cy="6459522"/>
            <a:chOff x="-2" y="0"/>
            <a:chExt cx="9515476" cy="7067550"/>
          </a:xfrm>
        </p:grpSpPr>
        <p:pic>
          <p:nvPicPr>
            <p:cNvPr id="7" name="תמונה 6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-2" y="2562225"/>
              <a:ext cx="9515476" cy="4505325"/>
            </a:xfrm>
            <a:prstGeom prst="rect">
              <a:avLst/>
            </a:prstGeom>
          </p:spPr>
        </p:pic>
        <p:sp>
          <p:nvSpPr>
            <p:cNvPr id="10" name="מלבן 9"/>
            <p:cNvSpPr/>
            <p:nvPr userDrawn="1"/>
          </p:nvSpPr>
          <p:spPr>
            <a:xfrm>
              <a:off x="1" y="0"/>
              <a:ext cx="9394385" cy="2562225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</p:grpSp>
      <p:sp>
        <p:nvSpPr>
          <p:cNvPr id="8" name="מלבן 7"/>
          <p:cNvSpPr/>
          <p:nvPr userDrawn="1"/>
        </p:nvSpPr>
        <p:spPr>
          <a:xfrm>
            <a:off x="0" y="0"/>
            <a:ext cx="6803473" cy="4169328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3200" dirty="0">
                <a:solidFill>
                  <a:schemeClr val="bg1">
                    <a:lumMod val="50000"/>
                  </a:schemeClr>
                </a:solidFill>
              </a:rPr>
              <a:t>הכנס תמונה</a:t>
            </a:r>
          </a:p>
        </p:txBody>
      </p:sp>
      <p:sp>
        <p:nvSpPr>
          <p:cNvPr id="9" name="מציין מיקום טקסט 14"/>
          <p:cNvSpPr>
            <a:spLocks noGrp="1"/>
          </p:cNvSpPr>
          <p:nvPr>
            <p:ph type="body" sz="quarter" idx="13" hasCustomPrompt="1"/>
          </p:nvPr>
        </p:nvSpPr>
        <p:spPr>
          <a:xfrm>
            <a:off x="753436" y="4577318"/>
            <a:ext cx="8317683" cy="629013"/>
          </a:xfrm>
        </p:spPr>
        <p:txBody>
          <a:bodyPr>
            <a:noAutofit/>
          </a:bodyPr>
          <a:lstStyle>
            <a:lvl1pPr marL="0" indent="0">
              <a:buNone/>
              <a:defRPr sz="6000" b="1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he-IL" dirty="0"/>
              <a:t>כותרת שער פנימי</a:t>
            </a:r>
          </a:p>
        </p:txBody>
      </p:sp>
    </p:spTree>
    <p:extLst>
      <p:ext uri="{BB962C8B-B14F-4D97-AF65-F5344CB8AC3E}">
        <p14:creationId xmlns:p14="http://schemas.microsoft.com/office/powerpoint/2010/main" val="7418782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שקופית 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תמונה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613783" cy="1484616"/>
          </a:xfrm>
          <a:prstGeom prst="rect">
            <a:avLst/>
          </a:prstGeom>
        </p:spPr>
      </p:pic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696287" y="1598700"/>
            <a:ext cx="11153830" cy="4709822"/>
          </a:xfrm>
        </p:spPr>
        <p:txBody>
          <a:bodyPr>
            <a:normAutofit/>
          </a:bodyPr>
          <a:lstStyle>
            <a:lvl1pPr marL="228600" indent="-228600">
              <a:buClr>
                <a:schemeClr val="accent3"/>
              </a:buClr>
              <a:defRPr sz="2400">
                <a:solidFill>
                  <a:schemeClr val="accent1"/>
                </a:solidFill>
              </a:defRPr>
            </a:lvl1pPr>
            <a:lvl2pPr>
              <a:buClr>
                <a:schemeClr val="accent3"/>
              </a:buClr>
              <a:defRPr sz="2000">
                <a:solidFill>
                  <a:schemeClr val="accent1"/>
                </a:solidFill>
              </a:defRPr>
            </a:lvl2pPr>
            <a:lvl3pPr>
              <a:buClr>
                <a:schemeClr val="accent3"/>
              </a:buClr>
              <a:defRPr sz="1800">
                <a:solidFill>
                  <a:schemeClr val="accent1"/>
                </a:solidFill>
              </a:defRPr>
            </a:lvl3pPr>
            <a:lvl4pPr>
              <a:buClr>
                <a:schemeClr val="accent3"/>
              </a:buClr>
              <a:defRPr sz="1600">
                <a:solidFill>
                  <a:schemeClr val="accent1"/>
                </a:solidFill>
              </a:defRPr>
            </a:lvl4pPr>
            <a:lvl5pPr>
              <a:buClr>
                <a:schemeClr val="accent3"/>
              </a:buClr>
              <a:defRPr sz="1600">
                <a:solidFill>
                  <a:schemeClr val="accent1"/>
                </a:solidFill>
              </a:defRPr>
            </a:lvl5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he-IL" dirty="0"/>
          </a:p>
        </p:txBody>
      </p:sp>
      <p:sp>
        <p:nvSpPr>
          <p:cNvPr id="18" name="מציין מיקום טקסט 14"/>
          <p:cNvSpPr>
            <a:spLocks noGrp="1"/>
          </p:cNvSpPr>
          <p:nvPr>
            <p:ph type="body" sz="quarter" idx="11" hasCustomPrompt="1"/>
          </p:nvPr>
        </p:nvSpPr>
        <p:spPr>
          <a:xfrm>
            <a:off x="696286" y="806392"/>
            <a:ext cx="8317683" cy="278117"/>
          </a:xfrm>
        </p:spPr>
        <p:txBody>
          <a:bodyPr>
            <a:noAutofit/>
          </a:bodyPr>
          <a:lstStyle>
            <a:lvl1pPr marL="0" indent="0">
              <a:buNone/>
              <a:defRPr sz="2400" b="0" baseline="0"/>
            </a:lvl1pPr>
          </a:lstStyle>
          <a:p>
            <a:pPr lvl="0"/>
            <a:r>
              <a:rPr lang="he-IL" dirty="0"/>
              <a:t>תת כותרת </a:t>
            </a:r>
          </a:p>
        </p:txBody>
      </p:sp>
      <p:sp>
        <p:nvSpPr>
          <p:cNvPr id="8" name="מציין מיקום טקסט 14"/>
          <p:cNvSpPr>
            <a:spLocks noGrp="1"/>
          </p:cNvSpPr>
          <p:nvPr>
            <p:ph type="body" sz="quarter" idx="13" hasCustomPrompt="1"/>
          </p:nvPr>
        </p:nvSpPr>
        <p:spPr>
          <a:xfrm>
            <a:off x="696286" y="222818"/>
            <a:ext cx="8317683" cy="629013"/>
          </a:xfrm>
        </p:spPr>
        <p:txBody>
          <a:bodyPr>
            <a:noAutofit/>
          </a:bodyPr>
          <a:lstStyle>
            <a:lvl1pPr marL="0" indent="0">
              <a:buNone/>
              <a:defRPr sz="3600" b="1" baseline="0"/>
            </a:lvl1pPr>
          </a:lstStyle>
          <a:p>
            <a:pPr lvl="0"/>
            <a:r>
              <a:rPr lang="he-IL" dirty="0"/>
              <a:t>כותרת עליונה</a:t>
            </a:r>
          </a:p>
        </p:txBody>
      </p:sp>
    </p:spTree>
    <p:extLst>
      <p:ext uri="{BB962C8B-B14F-4D97-AF65-F5344CB8AC3E}">
        <p14:creationId xmlns:p14="http://schemas.microsoft.com/office/powerpoint/2010/main" val="31441836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שקופית סיו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תמונה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7974" y="1840543"/>
            <a:ext cx="9734025" cy="3780879"/>
          </a:xfrm>
          <a:prstGeom prst="rect">
            <a:avLst/>
          </a:prstGeom>
        </p:spPr>
      </p:pic>
      <p:sp>
        <p:nvSpPr>
          <p:cNvPr id="4" name="כותרת 1"/>
          <p:cNvSpPr>
            <a:spLocks noGrp="1"/>
          </p:cNvSpPr>
          <p:nvPr>
            <p:ph type="ctrTitle" hasCustomPrompt="1"/>
          </p:nvPr>
        </p:nvSpPr>
        <p:spPr>
          <a:xfrm>
            <a:off x="4009937" y="2986481"/>
            <a:ext cx="7908022" cy="713065"/>
          </a:xfrm>
        </p:spPr>
        <p:txBody>
          <a:bodyPr anchor="t"/>
          <a:lstStyle>
            <a:lvl1pPr algn="r">
              <a:defRPr sz="6000" b="1"/>
            </a:lvl1pPr>
          </a:lstStyle>
          <a:p>
            <a:r>
              <a:rPr lang="he-IL" dirty="0"/>
              <a:t>תודה על ההקשבה</a:t>
            </a:r>
          </a:p>
        </p:txBody>
      </p:sp>
    </p:spTree>
    <p:extLst>
      <p:ext uri="{BB962C8B-B14F-4D97-AF65-F5344CB8AC3E}">
        <p14:creationId xmlns:p14="http://schemas.microsoft.com/office/powerpoint/2010/main" val="25136786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5F8D7A-EF09-483D-812B-8F3D975361D6}" type="datetimeFigureOut">
              <a:rPr lang="he-IL" smtClean="0"/>
              <a:t>כ"ד/אלול/תשע"ט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pic>
        <p:nvPicPr>
          <p:cNvPr id="13" name="תמונה 12"/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0039" y="238898"/>
            <a:ext cx="1989197" cy="600002"/>
          </a:xfrm>
          <a:prstGeom prst="rect">
            <a:avLst/>
          </a:prstGeom>
        </p:spPr>
      </p:pic>
      <p:sp>
        <p:nvSpPr>
          <p:cNvPr id="14" name="מציין מיקום של מספר שקופית 5"/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27B3738-0C8A-4A44-AD09-7EFA1190E557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3686304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5" r:id="rId2"/>
    <p:sldLayoutId id="2147483674" r:id="rId3"/>
    <p:sldLayoutId id="2147483676" r:id="rId4"/>
    <p:sldLayoutId id="2147483663" r:id="rId5"/>
    <p:sldLayoutId id="2147483668" r:id="rId6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n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Relationship Id="rId4" Type="http://schemas.microsoft.com/office/2007/relationships/hdphoto" Target="../media/hdphoto1.wd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2.svg"/><Relationship Id="rId5" Type="http://schemas.openxmlformats.org/officeDocument/2006/relationships/image" Target="../media/image21.png"/><Relationship Id="rId4" Type="http://schemas.openxmlformats.org/officeDocument/2006/relationships/image" Target="../media/image20.sv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4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he-IL" dirty="0"/>
              <a:t>חוזר הצירוף</a:t>
            </a:r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3209026" y="4008069"/>
            <a:ext cx="8708933" cy="463263"/>
          </a:xfrm>
        </p:spPr>
        <p:txBody>
          <a:bodyPr>
            <a:noAutofit/>
          </a:bodyPr>
          <a:lstStyle/>
          <a:p>
            <a:r>
              <a:rPr lang="he-IL" dirty="0"/>
              <a:t>יעל נסים-גליק, מנהלת שיווק והדרכה ביטוח חיים, מנורה מבטחים ביטוח</a:t>
            </a:r>
          </a:p>
        </p:txBody>
      </p:sp>
      <p:sp>
        <p:nvSpPr>
          <p:cNvPr id="7" name="מציין מיקום טקסט 6"/>
          <p:cNvSpPr>
            <a:spLocks noGrp="1"/>
          </p:cNvSpPr>
          <p:nvPr>
            <p:ph type="body" sz="quarter" idx="16"/>
          </p:nvPr>
        </p:nvSpPr>
        <p:spPr>
          <a:xfrm>
            <a:off x="10170543" y="1872896"/>
            <a:ext cx="1745109" cy="308447"/>
          </a:xfrm>
        </p:spPr>
        <p:txBody>
          <a:bodyPr/>
          <a:lstStyle/>
          <a:p>
            <a:r>
              <a:rPr lang="he-IL" dirty="0"/>
              <a:t>ספטמבר, 2019</a:t>
            </a:r>
          </a:p>
        </p:txBody>
      </p:sp>
    </p:spTree>
    <p:extLst>
      <p:ext uri="{BB962C8B-B14F-4D97-AF65-F5344CB8AC3E}">
        <p14:creationId xmlns:p14="http://schemas.microsoft.com/office/powerpoint/2010/main" val="10670803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תמונה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952891"/>
          </a:xfrm>
          <a:prstGeom prst="rect">
            <a:avLst/>
          </a:prstGeom>
        </p:spPr>
      </p:pic>
      <p:sp>
        <p:nvSpPr>
          <p:cNvPr id="3" name="מציין מיקום תוכן 7"/>
          <p:cNvSpPr>
            <a:spLocks noGrp="1"/>
          </p:cNvSpPr>
          <p:nvPr>
            <p:ph idx="1"/>
          </p:nvPr>
        </p:nvSpPr>
        <p:spPr>
          <a:xfrm>
            <a:off x="696287" y="1598700"/>
            <a:ext cx="11153830" cy="4709822"/>
          </a:xfrm>
        </p:spPr>
        <p:txBody>
          <a:bodyPr>
            <a:normAutofit/>
          </a:bodyPr>
          <a:lstStyle/>
          <a:p>
            <a:r>
              <a:rPr lang="he-IL" sz="2800" dirty="0"/>
              <a:t>חוזר צירוף לביטוח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he-IL" sz="2400" dirty="0"/>
              <a:t> דגשים כללים 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he-IL" sz="2400" dirty="0"/>
              <a:t> הנחיות החוזר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he-IL" sz="2400" dirty="0"/>
              <a:t> תוספת לחוזר הצירוף החל מ 1.1.2019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he-IL" sz="2400" dirty="0"/>
              <a:t> התאמת צרכים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he-IL" sz="2400" dirty="0"/>
              <a:t> כפל ביטוחי והשוואת החרגות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he-IL" sz="2400" dirty="0"/>
              <a:t> הר הביטוח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he-IL" sz="2400" dirty="0"/>
              <a:t> בקרה</a:t>
            </a:r>
          </a:p>
        </p:txBody>
      </p:sp>
      <p:sp>
        <p:nvSpPr>
          <p:cNvPr id="4" name="מציין מיקום טקסט 2"/>
          <p:cNvSpPr>
            <a:spLocks noGrp="1"/>
          </p:cNvSpPr>
          <p:nvPr>
            <p:ph type="body" sz="quarter" idx="13"/>
          </p:nvPr>
        </p:nvSpPr>
        <p:spPr>
          <a:xfrm>
            <a:off x="3698279" y="239764"/>
            <a:ext cx="8317683" cy="629013"/>
          </a:xfrm>
        </p:spPr>
        <p:txBody>
          <a:bodyPr>
            <a:normAutofit/>
          </a:bodyPr>
          <a:lstStyle/>
          <a:p>
            <a:r>
              <a:rPr lang="he-IL" dirty="0"/>
              <a:t>על סדר היום</a:t>
            </a:r>
          </a:p>
        </p:txBody>
      </p:sp>
    </p:spTree>
    <p:extLst>
      <p:ext uri="{BB962C8B-B14F-4D97-AF65-F5344CB8AC3E}">
        <p14:creationId xmlns:p14="http://schemas.microsoft.com/office/powerpoint/2010/main" val="28849389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תמונה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95289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27547" y="958296"/>
            <a:ext cx="11613028" cy="609397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>
              <a:spcBef>
                <a:spcPts val="1200"/>
              </a:spcBef>
            </a:pPr>
            <a:r>
              <a:rPr lang="he-IL" sz="2400" b="1" dirty="0"/>
              <a:t>3. </a:t>
            </a:r>
            <a:r>
              <a:rPr lang="he-IL" sz="2800" b="1" dirty="0"/>
              <a:t>התאמת הביטוח לצרכי המועמד לביטוח</a:t>
            </a:r>
          </a:p>
          <a:p>
            <a:pPr>
              <a:spcBef>
                <a:spcPts val="1200"/>
              </a:spcBef>
            </a:pPr>
            <a:r>
              <a:rPr lang="he-IL" sz="2400" dirty="0"/>
              <a:t>א. חברת הביטוח או סוכן ביטוח יבררו את צרכי המועמד לביטוח לקראת כריתת חוזה ביטוח ויציעו לו ביטוח התואם לצרכיו (להלן – תהליך התאמה)</a:t>
            </a:r>
          </a:p>
          <a:p>
            <a:pPr>
              <a:spcBef>
                <a:spcPts val="1200"/>
              </a:spcBef>
            </a:pPr>
            <a:r>
              <a:rPr lang="he-IL" sz="2400" dirty="0"/>
              <a:t>ב. תהליך ההתאמה יכלול, בין היתר, התייחסות לביטוחים הרלוונטיים הקיימים ברשות המועמד לביטוח, לסוגי הביטוחים הרלוונטיים הקיימים אצל חברת הביטוח וכן לסוגי הביטוחים הרלוונטיים המשווקים ע"י סוכן הביטוח</a:t>
            </a:r>
          </a:p>
          <a:p>
            <a:pPr>
              <a:spcBef>
                <a:spcPts val="1200"/>
              </a:spcBef>
            </a:pPr>
            <a:r>
              <a:rPr lang="he-IL" sz="2400" dirty="0"/>
              <a:t>ג. בירור כאמור בסעיף קטן (א) יכלול לכל הפחות, בחינה של רשימת מוצרי הביטוח של המועמד, המונפקת באמצעות הר הביטוח</a:t>
            </a:r>
          </a:p>
          <a:p>
            <a:pPr>
              <a:spcBef>
                <a:spcPts val="1200"/>
              </a:spcBef>
            </a:pPr>
            <a:r>
              <a:rPr lang="he-IL" sz="2400" dirty="0"/>
              <a:t>ד. גורם משווק או מי מטעמו לא יעשה שימוש בהר הביטוח עבור אדם </a:t>
            </a:r>
            <a:r>
              <a:rPr lang="he-IL" sz="2400" dirty="0" err="1"/>
              <a:t>מבלחי</a:t>
            </a:r>
            <a:r>
              <a:rPr lang="he-IL" sz="2400" dirty="0"/>
              <a:t> שקיבל הרשאת שימוש פרטנית</a:t>
            </a:r>
          </a:p>
          <a:p>
            <a:pPr>
              <a:spcBef>
                <a:spcPts val="1200"/>
              </a:spcBef>
            </a:pPr>
            <a:r>
              <a:rPr lang="he-IL" sz="2400" dirty="0"/>
              <a:t>ה. גורם משווק או מי מטעמו לא יחזיק במידע שמסר לו מבוטח אגב מתן הרשאת שימוש פרטנית, ולא יעשה במידע שימוש לאחר שפג תוקף אותה הרשאה</a:t>
            </a:r>
          </a:p>
          <a:p>
            <a:endParaRPr lang="he-IL" sz="2400" dirty="0"/>
          </a:p>
          <a:p>
            <a:endParaRPr lang="he-IL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0" y="6217752"/>
            <a:ext cx="1194057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b="1" dirty="0">
                <a:solidFill>
                  <a:srgbClr val="C00000"/>
                </a:solidFill>
              </a:rPr>
              <a:t>ו. לא נכרת חוזה ביטוח, יחולו הוראות סעיפים קטנים (א) עד (ה) על הגורם המשווק</a:t>
            </a:r>
          </a:p>
        </p:txBody>
      </p:sp>
      <p:sp>
        <p:nvSpPr>
          <p:cNvPr id="2" name="מלבן 1"/>
          <p:cNvSpPr/>
          <p:nvPr/>
        </p:nvSpPr>
        <p:spPr>
          <a:xfrm>
            <a:off x="4225001" y="264398"/>
            <a:ext cx="771557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e-IL" sz="3200" dirty="0"/>
              <a:t>חוזר צירוף לביטוח (יוני 2016 / עדכון יולי 2018)</a:t>
            </a:r>
          </a:p>
        </p:txBody>
      </p:sp>
    </p:spTree>
    <p:extLst>
      <p:ext uri="{BB962C8B-B14F-4D97-AF65-F5344CB8AC3E}">
        <p14:creationId xmlns:p14="http://schemas.microsoft.com/office/powerpoint/2010/main" val="21201117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תמונה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952891"/>
          </a:xfrm>
          <a:prstGeom prst="rect">
            <a:avLst/>
          </a:prstGeom>
        </p:spPr>
      </p:pic>
      <p:graphicFrame>
        <p:nvGraphicFramePr>
          <p:cNvPr id="3" name="טבלה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3183868"/>
              </p:ext>
            </p:extLst>
          </p:nvPr>
        </p:nvGraphicFramePr>
        <p:xfrm>
          <a:off x="113583" y="1136919"/>
          <a:ext cx="11904247" cy="5717512"/>
        </p:xfrm>
        <a:graphic>
          <a:graphicData uri="http://schemas.openxmlformats.org/drawingml/2006/table">
            <a:tbl>
              <a:tblPr rtl="1" firstRow="1" bandRow="1">
                <a:tableStyleId>{00A15C55-8517-42AA-B614-E9B94910E393}</a:tableStyleId>
              </a:tblPr>
              <a:tblGrid>
                <a:gridCol w="14347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2164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9129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8505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83861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93289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89001">
                <a:tc>
                  <a:txBody>
                    <a:bodyPr/>
                    <a:lstStyle/>
                    <a:p>
                      <a:pPr algn="ctr" rtl="1"/>
                      <a:r>
                        <a:rPr lang="he-IL" dirty="0"/>
                        <a:t>סוג מוצר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dirty="0"/>
                        <a:t>מוצרים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dirty="0"/>
                        <a:t>המסמך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dirty="0"/>
                        <a:t>פורמט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dirty="0"/>
                        <a:t>מה המסמך כולל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dirty="0"/>
                        <a:t>מהיכן המידע?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59181">
                <a:tc>
                  <a:txBody>
                    <a:bodyPr/>
                    <a:lstStyle/>
                    <a:p>
                      <a:pPr rtl="1"/>
                      <a:r>
                        <a:rPr lang="he-IL" dirty="0"/>
                        <a:t>חיסכון פרט</a:t>
                      </a:r>
                      <a:endParaRPr lang="en-US" dirty="0"/>
                    </a:p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TOP FINANCE</a:t>
                      </a:r>
                    </a:p>
                    <a:p>
                      <a:r>
                        <a:rPr lang="he-IL" dirty="0"/>
                        <a:t>סטטוס אישי</a:t>
                      </a:r>
                    </a:p>
                    <a:p>
                      <a:r>
                        <a:rPr lang="en-US" dirty="0"/>
                        <a:t>TOP KIDS</a:t>
                      </a:r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dirty="0"/>
                        <a:t>גילוי</a:t>
                      </a:r>
                      <a:r>
                        <a:rPr lang="he-IL" baseline="0" dirty="0"/>
                        <a:t> נאות</a:t>
                      </a:r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dirty="0"/>
                        <a:t>מבנה מוגדר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dirty="0"/>
                        <a:t>תחזית של יתרת</a:t>
                      </a:r>
                      <a:r>
                        <a:rPr lang="he-IL" baseline="0" dirty="0"/>
                        <a:t> חלוקה הפרמיה בין חיסכון וריסק</a:t>
                      </a:r>
                    </a:p>
                    <a:p>
                      <a:pPr rtl="1"/>
                      <a:r>
                        <a:rPr lang="he-IL" baseline="0" dirty="0"/>
                        <a:t>- דמי ניהול</a:t>
                      </a:r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34690">
                <a:tc>
                  <a:txBody>
                    <a:bodyPr/>
                    <a:lstStyle/>
                    <a:p>
                      <a:pPr rtl="1"/>
                      <a:r>
                        <a:rPr lang="he-IL" dirty="0"/>
                        <a:t>פנסיוני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e-IL" dirty="0"/>
                        <a:t>ביטוח מנהלים</a:t>
                      </a:r>
                    </a:p>
                    <a:p>
                      <a:r>
                        <a:rPr lang="he-IL" dirty="0"/>
                        <a:t>תג' לעצמאיים</a:t>
                      </a:r>
                    </a:p>
                    <a:p>
                      <a:r>
                        <a:rPr lang="he-IL" dirty="0"/>
                        <a:t>אכ"ע</a:t>
                      </a:r>
                    </a:p>
                    <a:p>
                      <a:r>
                        <a:rPr lang="he-IL" dirty="0"/>
                        <a:t>ריסק אגב ייעוץ</a:t>
                      </a:r>
                    </a:p>
                    <a:p>
                      <a:r>
                        <a:rPr lang="he-IL" dirty="0"/>
                        <a:t>מטריה </a:t>
                      </a:r>
                      <a:r>
                        <a:rPr lang="he-IL"/>
                        <a:t>ביטוחית</a:t>
                      </a:r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dirty="0"/>
                        <a:t>הנמקה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dirty="0"/>
                        <a:t>מבנה מוגדר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e-IL" sz="1800" baseline="0" dirty="0"/>
                        <a:t>מידע על המבוטח</a:t>
                      </a:r>
                    </a:p>
                    <a:p>
                      <a:pPr rtl="1"/>
                      <a:r>
                        <a:rPr lang="he-IL" sz="1800" baseline="0" dirty="0"/>
                        <a:t>מצב קיים </a:t>
                      </a:r>
                    </a:p>
                    <a:p>
                      <a:pPr rtl="1"/>
                      <a:r>
                        <a:rPr lang="he-IL" sz="1800" baseline="0" dirty="0"/>
                        <a:t>מצב מומלץ</a:t>
                      </a:r>
                    </a:p>
                    <a:p>
                      <a:pPr rtl="1"/>
                      <a:r>
                        <a:rPr lang="he-IL" sz="1800" baseline="0" dirty="0"/>
                        <a:t>השיקולים להמלצה</a:t>
                      </a:r>
                    </a:p>
                    <a:p>
                      <a:pPr rtl="1"/>
                      <a:r>
                        <a:rPr lang="he-IL" sz="1800" baseline="0" dirty="0"/>
                        <a:t>מ</a:t>
                      </a:r>
                      <a:r>
                        <a:rPr lang="he-IL" sz="1800" u="none" baseline="0" dirty="0"/>
                        <a:t>י</a:t>
                      </a:r>
                      <a:r>
                        <a:rPr lang="he-IL" sz="1800" baseline="0" dirty="0"/>
                        <a:t>דע על הסוכן</a:t>
                      </a:r>
                      <a:endParaRPr lang="he-IL" sz="1800" baseline="0" dirty="0">
                        <a:latin typeface="Arial Unicode MS" panose="020B0604020202020204" pitchFamily="34" charset="-128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dirty="0"/>
                        <a:t>מסלקה</a:t>
                      </a:r>
                    </a:p>
                    <a:p>
                      <a:pPr rtl="1"/>
                      <a:r>
                        <a:rPr lang="he-IL" dirty="0"/>
                        <a:t>פנסיונית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97953">
                <a:tc>
                  <a:txBody>
                    <a:bodyPr/>
                    <a:lstStyle/>
                    <a:p>
                      <a:pPr rtl="1"/>
                      <a:r>
                        <a:rPr lang="he-IL" sz="2000" dirty="0"/>
                        <a:t>חיים ובריאות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e-IL" sz="2000" dirty="0"/>
                        <a:t>ריסק</a:t>
                      </a:r>
                    </a:p>
                    <a:p>
                      <a:r>
                        <a:rPr lang="he-IL" sz="2000" dirty="0"/>
                        <a:t>מוות/נכות מתאונה</a:t>
                      </a:r>
                    </a:p>
                    <a:p>
                      <a:r>
                        <a:rPr lang="he-IL" sz="2000" dirty="0"/>
                        <a:t>מחלות קשות</a:t>
                      </a:r>
                    </a:p>
                    <a:p>
                      <a:r>
                        <a:rPr lang="he-IL" sz="2000" dirty="0"/>
                        <a:t>ניתוחים</a:t>
                      </a:r>
                    </a:p>
                    <a:p>
                      <a:r>
                        <a:rPr lang="he-IL" sz="2000" dirty="0"/>
                        <a:t>תרופות</a:t>
                      </a:r>
                    </a:p>
                    <a:p>
                      <a:r>
                        <a:rPr lang="he-IL" sz="2000" dirty="0"/>
                        <a:t>סיעוד</a:t>
                      </a:r>
                    </a:p>
                    <a:p>
                      <a:r>
                        <a:rPr lang="he-IL" sz="2000" dirty="0"/>
                        <a:t>תאונות אישיות</a:t>
                      </a:r>
                    </a:p>
                    <a:p>
                      <a:r>
                        <a:rPr lang="he-IL" sz="2000" dirty="0"/>
                        <a:t>נכות</a:t>
                      </a:r>
                      <a:r>
                        <a:rPr lang="he-IL" sz="2000" baseline="0" dirty="0"/>
                        <a:t> תעסוקתית</a:t>
                      </a:r>
                      <a:endParaRPr lang="he-IL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sz="2000" dirty="0"/>
                        <a:t>התאמת צרכים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dirty="0"/>
                        <a:t>אין מבנה מוגדר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e-IL" sz="2400" baseline="0" dirty="0"/>
                        <a:t>מידע על המבוטח</a:t>
                      </a:r>
                    </a:p>
                    <a:p>
                      <a:pPr rtl="1"/>
                      <a:r>
                        <a:rPr lang="he-IL" sz="2400" baseline="0" dirty="0"/>
                        <a:t>מצב קיים </a:t>
                      </a:r>
                    </a:p>
                    <a:p>
                      <a:pPr rtl="1"/>
                      <a:r>
                        <a:rPr lang="he-IL" sz="2400" baseline="0" dirty="0"/>
                        <a:t>מצב מומלץ</a:t>
                      </a:r>
                    </a:p>
                    <a:p>
                      <a:pPr rtl="1"/>
                      <a:r>
                        <a:rPr lang="he-IL" sz="2400" baseline="0" dirty="0"/>
                        <a:t>השיקולים להמלצה</a:t>
                      </a:r>
                    </a:p>
                    <a:p>
                      <a:pPr rtl="1"/>
                      <a:r>
                        <a:rPr lang="he-IL" sz="2400" baseline="0" dirty="0"/>
                        <a:t>מ</a:t>
                      </a:r>
                      <a:r>
                        <a:rPr lang="he-IL" sz="2400" u="none" baseline="0" dirty="0"/>
                        <a:t>י</a:t>
                      </a:r>
                      <a:r>
                        <a:rPr lang="he-IL" sz="2400" baseline="0" dirty="0"/>
                        <a:t>דע על הסוכן</a:t>
                      </a:r>
                    </a:p>
                    <a:p>
                      <a:pPr rtl="1"/>
                      <a:r>
                        <a:rPr lang="he-IL" sz="2400" baseline="0" dirty="0"/>
                        <a:t>כפל ביטוחי / אופן ביטול פוליסה </a:t>
                      </a:r>
                    </a:p>
                    <a:p>
                      <a:pPr rtl="1"/>
                      <a:r>
                        <a:rPr lang="he-IL" sz="2400" baseline="0" dirty="0"/>
                        <a:t>השוואת החרגות</a:t>
                      </a:r>
                      <a:endParaRPr lang="he-IL" sz="2400" baseline="0" dirty="0">
                        <a:latin typeface="Arial Unicode MS" panose="020B0604020202020204" pitchFamily="34" charset="-128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rtl="1">
                        <a:buFont typeface="Arial" panose="020B0604020202020204" pitchFamily="34" charset="0"/>
                        <a:buNone/>
                      </a:pPr>
                      <a:r>
                        <a:rPr lang="he-IL" sz="2000" kern="1200" dirty="0"/>
                        <a:t>חובה: הר הביטוח</a:t>
                      </a:r>
                    </a:p>
                    <a:p>
                      <a:pPr marL="0" indent="0" rtl="1">
                        <a:buFont typeface="Arial" panose="020B0604020202020204" pitchFamily="34" charset="0"/>
                        <a:buNone/>
                      </a:pPr>
                      <a:r>
                        <a:rPr lang="he-IL" sz="2000" kern="1200" dirty="0"/>
                        <a:t>דוחות שנתיים</a:t>
                      </a:r>
                    </a:p>
                    <a:p>
                      <a:pPr marL="0" indent="0" rtl="1">
                        <a:buFont typeface="Arial" panose="020B0604020202020204" pitchFamily="34" charset="0"/>
                        <a:buNone/>
                      </a:pPr>
                      <a:r>
                        <a:rPr lang="he-IL" sz="2000" kern="1200" dirty="0"/>
                        <a:t>פניה לגוף המוסדי</a:t>
                      </a:r>
                    </a:p>
                    <a:p>
                      <a:pPr marL="0" indent="0" rtl="1">
                        <a:buFont typeface="Arial" panose="020B0604020202020204" pitchFamily="34" charset="0"/>
                        <a:buNone/>
                      </a:pPr>
                      <a:r>
                        <a:rPr lang="he-IL" sz="2000" kern="1200" dirty="0"/>
                        <a:t>אתר האינטרנט של הגוף המוסדי</a:t>
                      </a:r>
                    </a:p>
                    <a:p>
                      <a:pPr rtl="1"/>
                      <a:endParaRPr lang="he-IL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4" name="מציין מיקום טקסט 2"/>
          <p:cNvSpPr>
            <a:spLocks noGrp="1"/>
          </p:cNvSpPr>
          <p:nvPr>
            <p:ph type="body" sz="quarter" idx="13"/>
          </p:nvPr>
        </p:nvSpPr>
        <p:spPr>
          <a:xfrm>
            <a:off x="3629267" y="239764"/>
            <a:ext cx="8317683" cy="629013"/>
          </a:xfrm>
        </p:spPr>
        <p:txBody>
          <a:bodyPr>
            <a:normAutofit/>
          </a:bodyPr>
          <a:lstStyle/>
          <a:p>
            <a:r>
              <a:rPr lang="he-IL" b="0" dirty="0"/>
              <a:t>מסמכים למסירה למבוטח לאחר כריתת חוזה </a:t>
            </a:r>
          </a:p>
          <a:p>
            <a:endParaRPr lang="he-IL" b="0" dirty="0"/>
          </a:p>
        </p:txBody>
      </p:sp>
    </p:spTree>
    <p:extLst>
      <p:ext uri="{BB962C8B-B14F-4D97-AF65-F5344CB8AC3E}">
        <p14:creationId xmlns:p14="http://schemas.microsoft.com/office/powerpoint/2010/main" val="31558145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תמונה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952891"/>
          </a:xfrm>
          <a:prstGeom prst="rect">
            <a:avLst/>
          </a:prstGeom>
        </p:spPr>
      </p:pic>
      <p:sp>
        <p:nvSpPr>
          <p:cNvPr id="3" name="מציין מיקום תוכן 7"/>
          <p:cNvSpPr>
            <a:spLocks noGrp="1"/>
          </p:cNvSpPr>
          <p:nvPr>
            <p:ph idx="1"/>
          </p:nvPr>
        </p:nvSpPr>
        <p:spPr>
          <a:xfrm>
            <a:off x="739321" y="1121534"/>
            <a:ext cx="11153830" cy="4709822"/>
          </a:xfrm>
        </p:spPr>
        <p:txBody>
          <a:bodyPr>
            <a:normAutofit/>
          </a:bodyPr>
          <a:lstStyle/>
          <a:p>
            <a:pPr marL="342900" lvl="1" indent="-342900">
              <a:lnSpc>
                <a:spcPct val="100000"/>
              </a:lnSpc>
              <a:spcAft>
                <a:spcPts val="600"/>
              </a:spcAft>
            </a:pPr>
            <a:r>
              <a:rPr lang="he-IL" sz="2400" dirty="0"/>
              <a:t>הצגת </a:t>
            </a:r>
            <a:r>
              <a:rPr lang="he-IL" sz="2400" b="1" dirty="0"/>
              <a:t>שם הפונה, תפקיד, שם סוכנות הביטוח</a:t>
            </a:r>
            <a:r>
              <a:rPr lang="he-IL" sz="2400" dirty="0"/>
              <a:t>, הצגת </a:t>
            </a:r>
            <a:r>
              <a:rPr lang="he-IL" sz="2400" b="1" dirty="0"/>
              <a:t>מטרת הפניה </a:t>
            </a:r>
            <a:r>
              <a:rPr lang="he-IL" sz="2400" dirty="0"/>
              <a:t>"מכירת ביטוח"</a:t>
            </a:r>
          </a:p>
          <a:p>
            <a:pPr marL="342900" lvl="1" indent="-342900">
              <a:lnSpc>
                <a:spcPct val="100000"/>
              </a:lnSpc>
              <a:spcAft>
                <a:spcPts val="600"/>
              </a:spcAft>
            </a:pPr>
            <a:r>
              <a:rPr lang="he-IL" sz="2400" dirty="0"/>
              <a:t>קבלת </a:t>
            </a:r>
            <a:r>
              <a:rPr lang="he-IL" sz="2400" b="1" dirty="0"/>
              <a:t>הסכמת הלקוח </a:t>
            </a:r>
            <a:r>
              <a:rPr lang="he-IL" sz="2400" dirty="0"/>
              <a:t>להמשך הליך המכירה. אם סירב, אין לפנות אליו חצי שנה</a:t>
            </a:r>
          </a:p>
          <a:p>
            <a:pPr marL="342900" lvl="1" indent="-342900">
              <a:lnSpc>
                <a:spcPct val="100000"/>
              </a:lnSpc>
              <a:spcAft>
                <a:spcPts val="600"/>
              </a:spcAft>
            </a:pPr>
            <a:r>
              <a:rPr lang="he-IL" sz="2400" b="1" dirty="0"/>
              <a:t>התייחסות למאפייני המועמד לביטוח</a:t>
            </a:r>
            <a:r>
              <a:rPr lang="he-IL" sz="2400" dirty="0"/>
              <a:t>, </a:t>
            </a:r>
            <a:r>
              <a:rPr lang="he-IL" sz="2400" u="sng" dirty="0"/>
              <a:t>לרבות גילו ושפתו</a:t>
            </a:r>
            <a:r>
              <a:rPr lang="he-IL" sz="2400" dirty="0"/>
              <a:t>. המכירה תבוצע לבגיר בלבד</a:t>
            </a:r>
          </a:p>
          <a:p>
            <a:pPr marL="342900" lvl="1" indent="-342900" fontAlgn="t">
              <a:lnSpc>
                <a:spcPct val="100000"/>
              </a:lnSpc>
              <a:spcAft>
                <a:spcPts val="600"/>
              </a:spcAft>
            </a:pPr>
            <a:r>
              <a:rPr lang="he-IL" sz="2400" b="1" dirty="0"/>
              <a:t>התקשרות ממס' טלפון מזוהה </a:t>
            </a:r>
            <a:r>
              <a:rPr lang="he-IL" sz="2400" dirty="0"/>
              <a:t>או מסירת מס' טלפון באמצעותו ניתן ליצור קשר</a:t>
            </a:r>
          </a:p>
          <a:p>
            <a:pPr marL="342900" lvl="1" indent="-342900">
              <a:lnSpc>
                <a:spcPct val="100000"/>
              </a:lnSpc>
              <a:spcAft>
                <a:spcPts val="600"/>
              </a:spcAft>
            </a:pPr>
            <a:r>
              <a:rPr lang="he-IL" sz="2400" dirty="0"/>
              <a:t>מסירת </a:t>
            </a:r>
            <a:r>
              <a:rPr lang="he-IL" sz="2400" b="1" dirty="0"/>
              <a:t>מידע מהותי (</a:t>
            </a:r>
            <a:r>
              <a:rPr lang="he-IL" sz="2400" dirty="0"/>
              <a:t>בביטוח בריאות חובה למסור למבוטח את דף "גילוי נאות") </a:t>
            </a:r>
          </a:p>
        </p:txBody>
      </p:sp>
      <p:graphicFrame>
        <p:nvGraphicFramePr>
          <p:cNvPr id="4" name="דיאגרמה 3">
            <a:extLst>
              <a:ext uri="{FF2B5EF4-FFF2-40B4-BE49-F238E27FC236}">
                <a16:creationId xmlns:a16="http://schemas.microsoft.com/office/drawing/2014/main" id="{3C34FDDB-6045-46E6-A8EE-AB4677D47C1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51705294"/>
              </p:ext>
            </p:extLst>
          </p:nvPr>
        </p:nvGraphicFramePr>
        <p:xfrm>
          <a:off x="155276" y="3903597"/>
          <a:ext cx="11887300" cy="139887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מלבן 4"/>
          <p:cNvSpPr/>
          <p:nvPr/>
        </p:nvSpPr>
        <p:spPr>
          <a:xfrm>
            <a:off x="394458" y="6058233"/>
            <a:ext cx="112399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he-IL" sz="1600" b="1" dirty="0">
                <a:solidFill>
                  <a:srgbClr val="C00000"/>
                </a:solidFill>
              </a:rPr>
              <a:t>9.ח.ט : "גורם משווק ידרוש מהמועמד לביטוח עם קבלת אישורו לכריתת חוזה הביטוח את פרטיו הבאים: מס' טלפון נייד, כתובת דוא"ל, מס' טלפון, כתובת דואר. קיבלת סוכן הביטוח את פרטי המבוטח יעביר את הפרטים לחברת הביטוח עד למועד כריתת חוזה הביטוח"</a:t>
            </a:r>
            <a:endParaRPr lang="he-IL" b="1" dirty="0">
              <a:solidFill>
                <a:srgbClr val="C00000"/>
              </a:solidFill>
            </a:endParaRPr>
          </a:p>
        </p:txBody>
      </p:sp>
      <p:sp>
        <p:nvSpPr>
          <p:cNvPr id="7" name="מציין מיקום טקסט 2"/>
          <p:cNvSpPr>
            <a:spLocks noGrp="1"/>
          </p:cNvSpPr>
          <p:nvPr>
            <p:ph type="body" sz="quarter" idx="13"/>
          </p:nvPr>
        </p:nvSpPr>
        <p:spPr>
          <a:xfrm>
            <a:off x="3663773" y="265644"/>
            <a:ext cx="8317683" cy="629013"/>
          </a:xfrm>
        </p:spPr>
        <p:txBody>
          <a:bodyPr>
            <a:normAutofit/>
          </a:bodyPr>
          <a:lstStyle/>
          <a:p>
            <a:r>
              <a:rPr lang="he-IL" b="0" dirty="0"/>
              <a:t>הנחיות החוזר</a:t>
            </a:r>
          </a:p>
          <a:p>
            <a:endParaRPr lang="he-IL" b="0" dirty="0"/>
          </a:p>
        </p:txBody>
      </p:sp>
    </p:spTree>
    <p:extLst>
      <p:ext uri="{BB962C8B-B14F-4D97-AF65-F5344CB8AC3E}">
        <p14:creationId xmlns:p14="http://schemas.microsoft.com/office/powerpoint/2010/main" val="42015328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תמונה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952891"/>
          </a:xfrm>
          <a:prstGeom prst="rect">
            <a:avLst/>
          </a:prstGeom>
        </p:spPr>
      </p:pic>
      <p:pic>
        <p:nvPicPr>
          <p:cNvPr id="3" name="תמונה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9123" y="1550867"/>
            <a:ext cx="10420350" cy="771525"/>
          </a:xfrm>
          <a:prstGeom prst="rect">
            <a:avLst/>
          </a:prstGeom>
        </p:spPr>
      </p:pic>
      <p:pic>
        <p:nvPicPr>
          <p:cNvPr id="4" name="תמונה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66850" y="2347912"/>
            <a:ext cx="9258300" cy="2162175"/>
          </a:xfrm>
          <a:prstGeom prst="rect">
            <a:avLst/>
          </a:prstGeom>
        </p:spPr>
      </p:pic>
      <p:pic>
        <p:nvPicPr>
          <p:cNvPr id="5" name="תמונה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00175" y="4614143"/>
            <a:ext cx="9324975" cy="1666875"/>
          </a:xfrm>
          <a:prstGeom prst="rect">
            <a:avLst/>
          </a:prstGeom>
        </p:spPr>
      </p:pic>
      <p:cxnSp>
        <p:nvCxnSpPr>
          <p:cNvPr id="7" name="מחבר ישר 6"/>
          <p:cNvCxnSpPr/>
          <p:nvPr/>
        </p:nvCxnSpPr>
        <p:spPr>
          <a:xfrm flipH="1" flipV="1">
            <a:off x="9161254" y="5503655"/>
            <a:ext cx="1563896" cy="431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מחבר ישר 7"/>
          <p:cNvCxnSpPr/>
          <p:nvPr/>
        </p:nvCxnSpPr>
        <p:spPr>
          <a:xfrm flipH="1" flipV="1">
            <a:off x="4071668" y="5862143"/>
            <a:ext cx="657297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מחבר ישר 8"/>
          <p:cNvCxnSpPr/>
          <p:nvPr/>
        </p:nvCxnSpPr>
        <p:spPr>
          <a:xfrm flipH="1" flipV="1">
            <a:off x="7479102" y="6276706"/>
            <a:ext cx="3165537" cy="431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מציין מיקום טקסט 2"/>
          <p:cNvSpPr>
            <a:spLocks noGrp="1"/>
          </p:cNvSpPr>
          <p:nvPr>
            <p:ph type="body" sz="quarter" idx="13"/>
          </p:nvPr>
        </p:nvSpPr>
        <p:spPr>
          <a:xfrm>
            <a:off x="3767290" y="258517"/>
            <a:ext cx="8317683" cy="629013"/>
          </a:xfrm>
        </p:spPr>
        <p:txBody>
          <a:bodyPr>
            <a:normAutofit/>
          </a:bodyPr>
          <a:lstStyle/>
          <a:p>
            <a:r>
              <a:rPr lang="he-IL" b="0" dirty="0"/>
              <a:t>הנחיות החוזר</a:t>
            </a:r>
          </a:p>
        </p:txBody>
      </p:sp>
      <p:sp>
        <p:nvSpPr>
          <p:cNvPr id="2" name="מלבן 1"/>
          <p:cNvSpPr/>
          <p:nvPr/>
        </p:nvSpPr>
        <p:spPr>
          <a:xfrm>
            <a:off x="9507907" y="984109"/>
            <a:ext cx="249459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e-IL" sz="2400" dirty="0"/>
              <a:t>לרבות גילו ושפתו...</a:t>
            </a:r>
          </a:p>
        </p:txBody>
      </p:sp>
    </p:spTree>
    <p:extLst>
      <p:ext uri="{BB962C8B-B14F-4D97-AF65-F5344CB8AC3E}">
        <p14:creationId xmlns:p14="http://schemas.microsoft.com/office/powerpoint/2010/main" val="16315891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תמונה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952891"/>
          </a:xfrm>
          <a:prstGeom prst="rect">
            <a:avLst/>
          </a:prstGeom>
        </p:spPr>
      </p:pic>
      <p:sp>
        <p:nvSpPr>
          <p:cNvPr id="3" name="מציין מיקום תוכן 7"/>
          <p:cNvSpPr>
            <a:spLocks noGrp="1"/>
          </p:cNvSpPr>
          <p:nvPr>
            <p:ph idx="1"/>
          </p:nvPr>
        </p:nvSpPr>
        <p:spPr>
          <a:xfrm>
            <a:off x="808430" y="1107909"/>
            <a:ext cx="11153830" cy="563794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he-IL" sz="2600" b="1" dirty="0"/>
              <a:t>פירוט לגבי פרמיה: </a:t>
            </a:r>
          </a:p>
          <a:p>
            <a:pPr marL="1200150" lvl="1" indent="-457200">
              <a:buFontTx/>
              <a:buChar char="-"/>
            </a:pPr>
            <a:r>
              <a:rPr lang="he-IL" sz="2200" dirty="0"/>
              <a:t>סכום הפרמיה  </a:t>
            </a:r>
          </a:p>
          <a:p>
            <a:pPr marL="1200150" lvl="1" indent="-457200">
              <a:buFontTx/>
              <a:buChar char="-"/>
            </a:pPr>
            <a:r>
              <a:rPr lang="he-IL" sz="2200" dirty="0"/>
              <a:t>לציין האם קבועה או משתנה. </a:t>
            </a:r>
          </a:p>
          <a:p>
            <a:pPr marL="1200150" lvl="1" indent="-457200">
              <a:buFontTx/>
              <a:buChar char="-"/>
            </a:pPr>
            <a:r>
              <a:rPr lang="he-IL" sz="2200" dirty="0"/>
              <a:t>פרוט לכל פרק בפוליסה הכוללת פרקים </a:t>
            </a:r>
          </a:p>
          <a:p>
            <a:pPr marL="1200150" lvl="1" indent="-457200">
              <a:buFontTx/>
              <a:buChar char="-"/>
            </a:pPr>
            <a:r>
              <a:rPr lang="he-IL" sz="2200" dirty="0"/>
              <a:t>הצגת טבלת פרמיה לכל הגילאים המגלמת את ההנחה ואת התוספת הרפואית</a:t>
            </a:r>
            <a:endParaRPr lang="en-US" sz="2200" dirty="0"/>
          </a:p>
          <a:p>
            <a:pPr marL="0" indent="0">
              <a:buNone/>
            </a:pPr>
            <a:r>
              <a:rPr lang="he-IL" sz="2600" b="1" dirty="0"/>
              <a:t>פירוט לגבי הנחה:  </a:t>
            </a:r>
          </a:p>
          <a:p>
            <a:pPr marL="1200150" lvl="1" indent="-457200">
              <a:buFontTx/>
              <a:buChar char="-"/>
            </a:pPr>
            <a:r>
              <a:rPr lang="he-IL" sz="2200" dirty="0"/>
              <a:t>גובה ההנחה בפרמיה, והתנאים לקבלתה וביטולה בנוסף לגילום ההנחה בפרמיה. </a:t>
            </a:r>
            <a:endParaRPr lang="en-US" sz="2200" dirty="0"/>
          </a:p>
          <a:p>
            <a:pPr marL="0" indent="0">
              <a:buNone/>
            </a:pPr>
            <a:r>
              <a:rPr lang="he-IL" sz="2600" b="1" dirty="0"/>
              <a:t>תוספת רפואית</a:t>
            </a:r>
            <a:r>
              <a:rPr lang="he-IL" sz="2600" dirty="0"/>
              <a:t>: </a:t>
            </a:r>
          </a:p>
          <a:p>
            <a:pPr marL="1200150" lvl="1" indent="-457200">
              <a:buFontTx/>
              <a:buChar char="-"/>
            </a:pPr>
            <a:r>
              <a:rPr lang="he-IL" sz="2200" dirty="0"/>
              <a:t> גובה התוספת הרפואית בנוסף לגילום התוספת הרפואית בפרמיה</a:t>
            </a:r>
          </a:p>
          <a:p>
            <a:pPr marL="0" indent="0" algn="ctr">
              <a:buNone/>
            </a:pPr>
            <a:r>
              <a:rPr lang="he-IL" sz="2600" b="1" dirty="0">
                <a:solidFill>
                  <a:srgbClr val="C00000"/>
                </a:solidFill>
              </a:rPr>
              <a:t>חובה לצרף טבלת פרמיות לכל הגילאים לאחר הנחה וכולל התוספת הרפואית</a:t>
            </a:r>
            <a:endParaRPr lang="he-IL" dirty="0">
              <a:solidFill>
                <a:srgbClr val="C00000"/>
              </a:solidFill>
            </a:endParaRPr>
          </a:p>
          <a:p>
            <a:pPr marL="0" indent="0">
              <a:buNone/>
            </a:pPr>
            <a:endParaRPr lang="he-IL" b="1" dirty="0"/>
          </a:p>
          <a:p>
            <a:pPr marL="0" indent="0">
              <a:buNone/>
            </a:pPr>
            <a:r>
              <a:rPr lang="he-IL" b="1" dirty="0"/>
              <a:t>בצירוף לביטוח בריאות</a:t>
            </a:r>
            <a:r>
              <a:rPr lang="he-IL" dirty="0"/>
              <a:t>- פרט את השתנות הפרמיה בכל אחת מהתכניות המוצעות וכן את העלות הכוללת של כל הפוליסה, בצירוף טלפוני - יש להדגיש כי דמי הביטוח צפויים להשתנות במשך תקופת הביטוח </a:t>
            </a:r>
            <a:r>
              <a:rPr lang="he-IL" b="1" dirty="0"/>
              <a:t>ולהציג את דמי הביטוח הקבועים לקבוצת הגיל המבוגרת ביותר</a:t>
            </a:r>
            <a:r>
              <a:rPr lang="he-IL" dirty="0"/>
              <a:t> עבור סך התכניות המוצעות.</a:t>
            </a:r>
            <a:endParaRPr lang="en-US" dirty="0"/>
          </a:p>
          <a:p>
            <a:pPr marL="0" indent="0">
              <a:buNone/>
            </a:pPr>
            <a:endParaRPr lang="en-US" b="1" dirty="0"/>
          </a:p>
          <a:p>
            <a:pPr marL="1200150" lvl="1" indent="-457200">
              <a:buFontTx/>
              <a:buChar char="-"/>
            </a:pPr>
            <a:endParaRPr lang="he-IL" sz="2200" b="1" dirty="0"/>
          </a:p>
          <a:p>
            <a:pPr marL="1200150" lvl="1" indent="-457200">
              <a:buFontTx/>
              <a:buChar char="-"/>
            </a:pPr>
            <a:endParaRPr lang="he-IL" sz="2200" dirty="0"/>
          </a:p>
          <a:p>
            <a:endParaRPr lang="he-IL" dirty="0"/>
          </a:p>
        </p:txBody>
      </p:sp>
      <p:sp>
        <p:nvSpPr>
          <p:cNvPr id="4" name="מלבן 3"/>
          <p:cNvSpPr/>
          <p:nvPr/>
        </p:nvSpPr>
        <p:spPr>
          <a:xfrm>
            <a:off x="5684809" y="230789"/>
            <a:ext cx="637088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e-IL" sz="3600" dirty="0"/>
              <a:t>הנחיות החוזר – עדכון ינואר 19</a:t>
            </a:r>
          </a:p>
        </p:txBody>
      </p:sp>
    </p:spTree>
    <p:extLst>
      <p:ext uri="{BB962C8B-B14F-4D97-AF65-F5344CB8AC3E}">
        <p14:creationId xmlns:p14="http://schemas.microsoft.com/office/powerpoint/2010/main" val="41343763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תמונה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952891"/>
          </a:xfrm>
          <a:prstGeom prst="rect">
            <a:avLst/>
          </a:prstGeom>
        </p:spPr>
      </p:pic>
      <p:pic>
        <p:nvPicPr>
          <p:cNvPr id="3" name="תמונה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9049" y="3251482"/>
            <a:ext cx="11476772" cy="2514600"/>
          </a:xfrm>
          <a:prstGeom prst="rect">
            <a:avLst/>
          </a:prstGeom>
        </p:spPr>
      </p:pic>
      <p:sp>
        <p:nvSpPr>
          <p:cNvPr id="2" name="מלבן 1"/>
          <p:cNvSpPr/>
          <p:nvPr/>
        </p:nvSpPr>
        <p:spPr>
          <a:xfrm>
            <a:off x="1854680" y="1150273"/>
            <a:ext cx="885724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e-IL" sz="3200" dirty="0"/>
              <a:t>חלה חובת בדיקה האם למבוטח יש כיסוי ביטוחי </a:t>
            </a:r>
            <a:r>
              <a:rPr lang="he-IL" sz="3200" b="1" dirty="0"/>
              <a:t>דומה</a:t>
            </a:r>
            <a:r>
              <a:rPr lang="he-IL" sz="3200" dirty="0"/>
              <a:t> על מנת למנוע כפל ביטוח</a:t>
            </a:r>
          </a:p>
          <a:p>
            <a:pPr algn="ctr"/>
            <a:r>
              <a:rPr lang="he-IL" sz="2800" dirty="0"/>
              <a:t>הבדיקה תתבצע על ידי פנייה להר הביטוח</a:t>
            </a:r>
            <a:br>
              <a:rPr lang="en-US" sz="2800" dirty="0">
                <a:solidFill>
                  <a:schemeClr val="accent5"/>
                </a:solidFill>
              </a:rPr>
            </a:br>
            <a:endParaRPr lang="he-IL" sz="2800" dirty="0">
              <a:solidFill>
                <a:schemeClr val="accent5"/>
              </a:solidFill>
            </a:endParaRPr>
          </a:p>
        </p:txBody>
      </p:sp>
      <p:sp>
        <p:nvSpPr>
          <p:cNvPr id="5" name="מציין מיקום טקסט 3"/>
          <p:cNvSpPr>
            <a:spLocks noGrp="1"/>
          </p:cNvSpPr>
          <p:nvPr>
            <p:ph type="body" sz="quarter" idx="13"/>
          </p:nvPr>
        </p:nvSpPr>
        <p:spPr>
          <a:xfrm>
            <a:off x="3741409" y="260630"/>
            <a:ext cx="8317683" cy="629013"/>
          </a:xfrm>
        </p:spPr>
        <p:txBody>
          <a:bodyPr/>
          <a:lstStyle/>
          <a:p>
            <a:r>
              <a:rPr lang="he-IL" b="0" dirty="0"/>
              <a:t>הנחיות החוזר – כפל ביטוח</a:t>
            </a:r>
          </a:p>
        </p:txBody>
      </p:sp>
    </p:spTree>
    <p:extLst>
      <p:ext uri="{BB962C8B-B14F-4D97-AF65-F5344CB8AC3E}">
        <p14:creationId xmlns:p14="http://schemas.microsoft.com/office/powerpoint/2010/main" val="8744018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תמונה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952891"/>
          </a:xfrm>
          <a:prstGeom prst="rect">
            <a:avLst/>
          </a:prstGeom>
        </p:spPr>
      </p:pic>
      <p:pic>
        <p:nvPicPr>
          <p:cNvPr id="3" name="תמונה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940" y="1668083"/>
            <a:ext cx="11763375" cy="2552700"/>
          </a:xfrm>
          <a:prstGeom prst="rect">
            <a:avLst/>
          </a:prstGeom>
        </p:spPr>
      </p:pic>
      <p:sp>
        <p:nvSpPr>
          <p:cNvPr id="2" name="מלבן 1"/>
          <p:cNvSpPr/>
          <p:nvPr/>
        </p:nvSpPr>
        <p:spPr>
          <a:xfrm>
            <a:off x="704146" y="4804285"/>
            <a:ext cx="1119716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e-IL" sz="2800" dirty="0"/>
              <a:t>אחרי בדיקת כפל ביטוחי, המבוטח יחתום על הצהרה בטופס ההצטרפות </a:t>
            </a:r>
          </a:p>
          <a:p>
            <a:pPr algn="ctr"/>
            <a:r>
              <a:rPr lang="he-IL" sz="2800" dirty="0"/>
              <a:t>בה יציין החלטתו </a:t>
            </a:r>
            <a:r>
              <a:rPr lang="he-IL" sz="2800" u="sng" dirty="0"/>
              <a:t>לביטול</a:t>
            </a:r>
            <a:r>
              <a:rPr lang="he-IL" sz="2800" dirty="0"/>
              <a:t> הכיסוי הקיים או על קניית סכום </a:t>
            </a:r>
            <a:r>
              <a:rPr lang="he-IL" sz="2800" u="sng" dirty="0"/>
              <a:t>בנוסף</a:t>
            </a:r>
            <a:r>
              <a:rPr lang="he-IL" sz="2800" dirty="0"/>
              <a:t> לקיים</a:t>
            </a:r>
          </a:p>
        </p:txBody>
      </p:sp>
      <p:sp>
        <p:nvSpPr>
          <p:cNvPr id="5" name="מציין מיקום טקסט 3"/>
          <p:cNvSpPr>
            <a:spLocks noGrp="1"/>
          </p:cNvSpPr>
          <p:nvPr>
            <p:ph type="body" sz="quarter" idx="13"/>
          </p:nvPr>
        </p:nvSpPr>
        <p:spPr>
          <a:xfrm>
            <a:off x="3741409" y="260630"/>
            <a:ext cx="8317683" cy="629013"/>
          </a:xfrm>
        </p:spPr>
        <p:txBody>
          <a:bodyPr/>
          <a:lstStyle/>
          <a:p>
            <a:r>
              <a:rPr lang="he-IL" b="0" dirty="0"/>
              <a:t>הנחיות החוזר – כפל ביטוח</a:t>
            </a:r>
          </a:p>
        </p:txBody>
      </p:sp>
    </p:spTree>
    <p:extLst>
      <p:ext uri="{BB962C8B-B14F-4D97-AF65-F5344CB8AC3E}">
        <p14:creationId xmlns:p14="http://schemas.microsoft.com/office/powerpoint/2010/main" val="20693925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תמונה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952891"/>
          </a:xfrm>
          <a:prstGeom prst="rect">
            <a:avLst/>
          </a:prstGeom>
        </p:spPr>
      </p:pic>
      <p:sp>
        <p:nvSpPr>
          <p:cNvPr id="3" name="מציין מיקום תוכן 1"/>
          <p:cNvSpPr>
            <a:spLocks noGrp="1"/>
          </p:cNvSpPr>
          <p:nvPr>
            <p:ph idx="1"/>
          </p:nvPr>
        </p:nvSpPr>
        <p:spPr>
          <a:xfrm>
            <a:off x="696287" y="1598700"/>
            <a:ext cx="11153830" cy="4709822"/>
          </a:xfrm>
        </p:spPr>
        <p:txBody>
          <a:bodyPr>
            <a:normAutofit/>
          </a:bodyPr>
          <a:lstStyle/>
          <a:p>
            <a:endParaRPr lang="he-IL" sz="2800" dirty="0"/>
          </a:p>
          <a:p>
            <a:endParaRPr lang="he-IL" sz="2800" dirty="0"/>
          </a:p>
        </p:txBody>
      </p:sp>
      <p:sp>
        <p:nvSpPr>
          <p:cNvPr id="4" name="מציין מיקום תוכן 7"/>
          <p:cNvSpPr txBox="1">
            <a:spLocks/>
          </p:cNvSpPr>
          <p:nvPr/>
        </p:nvSpPr>
        <p:spPr>
          <a:xfrm>
            <a:off x="261257" y="1336431"/>
            <a:ext cx="11588860" cy="4972091"/>
          </a:xfrm>
          <a:prstGeom prst="rect">
            <a:avLst/>
          </a:prstGeom>
        </p:spPr>
        <p:txBody>
          <a:bodyPr vert="horz" lIns="91440" tIns="45720" rIns="91440" bIns="45720" rtlCol="1">
            <a:normAutofit fontScale="92500" lnSpcReduction="10000"/>
          </a:bodyPr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3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Arial" panose="020B0604020202020204" pitchFamily="34" charset="0"/>
              <a:buNone/>
            </a:pPr>
            <a:r>
              <a:rPr lang="he-IL" dirty="0"/>
              <a:t>במקרה בו המבוטח מבטל כיסוי קיים ואם נקבעו למועמד לביטוח </a:t>
            </a:r>
            <a:r>
              <a:rPr lang="he-IL" b="1" dirty="0"/>
              <a:t>החרגות רפואיות בפוליסה החדשה</a:t>
            </a:r>
            <a:r>
              <a:rPr lang="he-IL" dirty="0"/>
              <a:t>, </a:t>
            </a:r>
          </a:p>
          <a:p>
            <a:pPr marL="0" indent="0" algn="just">
              <a:buFont typeface="Arial" panose="020B0604020202020204" pitchFamily="34" charset="0"/>
              <a:buNone/>
            </a:pPr>
            <a:r>
              <a:rPr lang="he-IL" dirty="0"/>
              <a:t>חובה למסור למבוטח ולחברת הביטוח השוואה בין</a:t>
            </a:r>
            <a:r>
              <a:rPr lang="he-IL" b="1" dirty="0"/>
              <a:t> ההחרגות בפוליסה המוצעת לבין הפוליסה המקורית*</a:t>
            </a:r>
            <a:endParaRPr lang="he-IL" sz="2000" dirty="0"/>
          </a:p>
          <a:p>
            <a:pPr algn="just"/>
            <a:endParaRPr lang="en-GB" sz="2000" dirty="0"/>
          </a:p>
          <a:p>
            <a:pPr algn="just"/>
            <a:endParaRPr lang="en-GB" sz="2000" dirty="0"/>
          </a:p>
          <a:p>
            <a:pPr algn="just"/>
            <a:endParaRPr lang="en-GB" sz="2000" dirty="0"/>
          </a:p>
          <a:p>
            <a:pPr algn="just"/>
            <a:endParaRPr lang="en-GB" sz="2000" dirty="0"/>
          </a:p>
          <a:p>
            <a:pPr algn="just"/>
            <a:endParaRPr lang="en-GB" sz="2000" dirty="0"/>
          </a:p>
          <a:p>
            <a:pPr algn="just"/>
            <a:endParaRPr lang="en-GB" sz="2000" dirty="0"/>
          </a:p>
          <a:p>
            <a:pPr algn="just"/>
            <a:endParaRPr lang="en-GB" sz="2000" dirty="0"/>
          </a:p>
          <a:p>
            <a:pPr algn="just"/>
            <a:endParaRPr lang="en-GB" sz="2000" dirty="0"/>
          </a:p>
          <a:p>
            <a:pPr algn="just"/>
            <a:endParaRPr lang="en-GB" sz="2000" dirty="0"/>
          </a:p>
          <a:p>
            <a:pPr marL="0" indent="0" algn="just">
              <a:buFont typeface="Arial" panose="020B0604020202020204" pitchFamily="34" charset="0"/>
              <a:buNone/>
            </a:pPr>
            <a:r>
              <a:rPr lang="he-IL" sz="1900" dirty="0"/>
              <a:t>*כולל קולקטיב</a:t>
            </a:r>
          </a:p>
          <a:p>
            <a:pPr marL="0" indent="0" algn="just">
              <a:buFont typeface="Arial" panose="020B0604020202020204" pitchFamily="34" charset="0"/>
              <a:buNone/>
            </a:pPr>
            <a:r>
              <a:rPr lang="he-IL" sz="1900" dirty="0"/>
              <a:t>חריג : בפוליסת פיצוי (סיעוד, מחלות קשות, תאונות, ריסק למקרה מוות, נכויות ושחרור) אם המועמד לביטוח הצהיר שלא יקטין או יבטל את הכיסוי בפוליסה המקורית - ניתן לא לבצע השוואה בין ההחרגות.  </a:t>
            </a:r>
            <a:r>
              <a:rPr lang="he-IL" sz="2100" dirty="0"/>
              <a:t> </a:t>
            </a:r>
            <a:endParaRPr lang="en-US" sz="2100" dirty="0"/>
          </a:p>
          <a:p>
            <a:endParaRPr lang="he-IL" sz="2000" dirty="0"/>
          </a:p>
          <a:p>
            <a:endParaRPr lang="he-IL" dirty="0"/>
          </a:p>
        </p:txBody>
      </p:sp>
      <p:sp>
        <p:nvSpPr>
          <p:cNvPr id="5" name="מלבן 4">
            <a:extLst>
              <a:ext uri="{FF2B5EF4-FFF2-40B4-BE49-F238E27FC236}">
                <a16:creationId xmlns:a16="http://schemas.microsoft.com/office/drawing/2014/main" id="{506590AA-F2A2-4FDF-B9FA-157EB635A431}"/>
              </a:ext>
            </a:extLst>
          </p:cNvPr>
          <p:cNvSpPr/>
          <p:nvPr/>
        </p:nvSpPr>
        <p:spPr>
          <a:xfrm>
            <a:off x="2711624" y="2276872"/>
            <a:ext cx="6984776" cy="2952328"/>
          </a:xfrm>
          <a:prstGeom prst="rect">
            <a:avLst/>
          </a:prstGeom>
          <a:solidFill>
            <a:schemeClr val="bg1"/>
          </a:solidFill>
          <a:ln w="19050">
            <a:solidFill>
              <a:srgbClr val="FFB914"/>
            </a:solidFill>
          </a:ln>
          <a:effectLst>
            <a:outerShdw blurRad="50800" dist="381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pic>
        <p:nvPicPr>
          <p:cNvPr id="7" name="תמונה 6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100000"/>
                    </a14:imgEffect>
                    <a14:imgEffect>
                      <a14:brightnessContrast bright="-28000" contras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798826" y="2343336"/>
            <a:ext cx="6810375" cy="2819400"/>
          </a:xfrm>
          <a:prstGeom prst="rect">
            <a:avLst/>
          </a:prstGeom>
        </p:spPr>
      </p:pic>
      <p:sp>
        <p:nvSpPr>
          <p:cNvPr id="8" name="מציין מיקום טקסט 3"/>
          <p:cNvSpPr>
            <a:spLocks noGrp="1"/>
          </p:cNvSpPr>
          <p:nvPr>
            <p:ph type="body" sz="quarter" idx="13"/>
          </p:nvPr>
        </p:nvSpPr>
        <p:spPr>
          <a:xfrm>
            <a:off x="3741409" y="260630"/>
            <a:ext cx="8317683" cy="629013"/>
          </a:xfrm>
        </p:spPr>
        <p:txBody>
          <a:bodyPr/>
          <a:lstStyle/>
          <a:p>
            <a:r>
              <a:rPr lang="he-IL" b="0" dirty="0"/>
              <a:t>הנחיות החוזר – השוואה בין החרגות</a:t>
            </a:r>
          </a:p>
        </p:txBody>
      </p:sp>
    </p:spTree>
    <p:extLst>
      <p:ext uri="{BB962C8B-B14F-4D97-AF65-F5344CB8AC3E}">
        <p14:creationId xmlns:p14="http://schemas.microsoft.com/office/powerpoint/2010/main" val="828331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תמונה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952891"/>
          </a:xfrm>
          <a:prstGeom prst="rect">
            <a:avLst/>
          </a:prstGeom>
        </p:spPr>
      </p:pic>
      <p:pic>
        <p:nvPicPr>
          <p:cNvPr id="3" name="תמונה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0830" y="1367903"/>
            <a:ext cx="9391650" cy="5490097"/>
          </a:xfrm>
          <a:prstGeom prst="rect">
            <a:avLst/>
          </a:prstGeom>
        </p:spPr>
      </p:pic>
      <p:sp>
        <p:nvSpPr>
          <p:cNvPr id="4" name="מציין מיקום טקסט 3"/>
          <p:cNvSpPr>
            <a:spLocks noGrp="1"/>
          </p:cNvSpPr>
          <p:nvPr>
            <p:ph type="body" sz="quarter" idx="13"/>
          </p:nvPr>
        </p:nvSpPr>
        <p:spPr>
          <a:xfrm>
            <a:off x="3801795" y="222047"/>
            <a:ext cx="8317683" cy="629013"/>
          </a:xfrm>
        </p:spPr>
        <p:txBody>
          <a:bodyPr/>
          <a:lstStyle/>
          <a:p>
            <a:r>
              <a:rPr lang="he-IL" b="0" dirty="0"/>
              <a:t>התאמת צרכים - בריאות</a:t>
            </a:r>
          </a:p>
        </p:txBody>
      </p:sp>
    </p:spTree>
    <p:extLst>
      <p:ext uri="{BB962C8B-B14F-4D97-AF65-F5344CB8AC3E}">
        <p14:creationId xmlns:p14="http://schemas.microsoft.com/office/powerpoint/2010/main" val="1975029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תמונה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952891"/>
          </a:xfrm>
          <a:prstGeom prst="rect">
            <a:avLst/>
          </a:prstGeom>
        </p:spPr>
      </p:pic>
      <p:pic>
        <p:nvPicPr>
          <p:cNvPr id="3" name="תמונה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87260" y="1026544"/>
            <a:ext cx="9324975" cy="5589917"/>
          </a:xfrm>
          <a:prstGeom prst="rect">
            <a:avLst/>
          </a:prstGeom>
        </p:spPr>
      </p:pic>
      <p:sp>
        <p:nvSpPr>
          <p:cNvPr id="4" name="מציין מיקום טקסט 3"/>
          <p:cNvSpPr>
            <a:spLocks noGrp="1"/>
          </p:cNvSpPr>
          <p:nvPr>
            <p:ph type="body" sz="quarter" idx="13"/>
          </p:nvPr>
        </p:nvSpPr>
        <p:spPr>
          <a:xfrm>
            <a:off x="3801795" y="222047"/>
            <a:ext cx="8317683" cy="629013"/>
          </a:xfrm>
        </p:spPr>
        <p:txBody>
          <a:bodyPr/>
          <a:lstStyle/>
          <a:p>
            <a:r>
              <a:rPr lang="he-IL" b="0" dirty="0"/>
              <a:t>התאמת צרכים - חיים</a:t>
            </a:r>
          </a:p>
        </p:txBody>
      </p:sp>
    </p:spTree>
    <p:extLst>
      <p:ext uri="{BB962C8B-B14F-4D97-AF65-F5344CB8AC3E}">
        <p14:creationId xmlns:p14="http://schemas.microsoft.com/office/powerpoint/2010/main" val="165811213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תמונה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952891"/>
          </a:xfrm>
          <a:prstGeom prst="rect">
            <a:avLst/>
          </a:prstGeom>
        </p:spPr>
      </p:pic>
      <p:pic>
        <p:nvPicPr>
          <p:cNvPr id="3" name="תמונה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5262" y="1431343"/>
            <a:ext cx="11801475" cy="4781550"/>
          </a:xfrm>
          <a:prstGeom prst="rect">
            <a:avLst/>
          </a:prstGeom>
        </p:spPr>
      </p:pic>
      <p:sp>
        <p:nvSpPr>
          <p:cNvPr id="4" name="מציין מיקום טקסט 3"/>
          <p:cNvSpPr>
            <a:spLocks noGrp="1"/>
          </p:cNvSpPr>
          <p:nvPr>
            <p:ph type="body" sz="quarter" idx="13"/>
          </p:nvPr>
        </p:nvSpPr>
        <p:spPr>
          <a:xfrm>
            <a:off x="3801795" y="222047"/>
            <a:ext cx="8317683" cy="629013"/>
          </a:xfrm>
        </p:spPr>
        <p:txBody>
          <a:bodyPr/>
          <a:lstStyle/>
          <a:p>
            <a:r>
              <a:rPr lang="he-IL" b="0" dirty="0"/>
              <a:t>התאמת צרכים – סיכום פגישה</a:t>
            </a:r>
          </a:p>
        </p:txBody>
      </p:sp>
    </p:spTree>
    <p:extLst>
      <p:ext uri="{BB962C8B-B14F-4D97-AF65-F5344CB8AC3E}">
        <p14:creationId xmlns:p14="http://schemas.microsoft.com/office/powerpoint/2010/main" val="8487624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תמונה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952891"/>
          </a:xfrm>
          <a:prstGeom prst="rect">
            <a:avLst/>
          </a:prstGeom>
        </p:spPr>
      </p:pic>
      <p:sp>
        <p:nvSpPr>
          <p:cNvPr id="3" name="מציין מיקום תוכן 1"/>
          <p:cNvSpPr>
            <a:spLocks noGrp="1"/>
          </p:cNvSpPr>
          <p:nvPr>
            <p:ph idx="1"/>
          </p:nvPr>
        </p:nvSpPr>
        <p:spPr>
          <a:xfrm>
            <a:off x="696287" y="1330779"/>
            <a:ext cx="11153830" cy="4977743"/>
          </a:xfrm>
        </p:spPr>
        <p:txBody>
          <a:bodyPr/>
          <a:lstStyle/>
          <a:p>
            <a:r>
              <a:rPr lang="he-IL" dirty="0"/>
              <a:t>החל 1.10.2018, חובתך לבדוק מוצרי ביטוח קיימים לכל הפחות על ידי פנייה להר הביטוח</a:t>
            </a:r>
          </a:p>
          <a:p>
            <a:r>
              <a:rPr lang="he-IL" dirty="0"/>
              <a:t>שימוש באתר הר הביטוח מותר רק לאחר קבלת הרשאת שימוש פרטנית על גבי </a:t>
            </a:r>
            <a:r>
              <a:rPr lang="he-IL" b="1" u="sng" dirty="0"/>
              <a:t>נספח ה</a:t>
            </a:r>
            <a:r>
              <a:rPr lang="he-IL" dirty="0"/>
              <a:t> המצורף לחוזר, תוקף הרשאה זו הנה ל- 5 ימי עבודה בלבד.</a:t>
            </a:r>
            <a:endParaRPr lang="en-US" dirty="0"/>
          </a:p>
          <a:p>
            <a:r>
              <a:rPr lang="he-IL" dirty="0"/>
              <a:t>בשיווק יזום , במקרה בו המבוטח סרב למסור הרשאת שימוש זו, לא ניתן לבצע המכירה.</a:t>
            </a:r>
          </a:p>
          <a:p>
            <a:r>
              <a:rPr lang="he-IL" dirty="0"/>
              <a:t>תעד את הסירוב</a:t>
            </a:r>
          </a:p>
        </p:txBody>
      </p:sp>
      <p:pic>
        <p:nvPicPr>
          <p:cNvPr id="4" name="מציין מיקום תוכן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71751" y="3012621"/>
            <a:ext cx="6328182" cy="3845379"/>
          </a:xfrm>
          <a:prstGeom prst="rect">
            <a:avLst/>
          </a:prstGeom>
        </p:spPr>
      </p:pic>
      <p:sp>
        <p:nvSpPr>
          <p:cNvPr id="5" name="מציין מיקום טקסט 3"/>
          <p:cNvSpPr>
            <a:spLocks noGrp="1"/>
          </p:cNvSpPr>
          <p:nvPr>
            <p:ph type="body" sz="quarter" idx="13"/>
          </p:nvPr>
        </p:nvSpPr>
        <p:spPr>
          <a:xfrm>
            <a:off x="3801795" y="222047"/>
            <a:ext cx="8317683" cy="629013"/>
          </a:xfrm>
        </p:spPr>
        <p:txBody>
          <a:bodyPr/>
          <a:lstStyle/>
          <a:p>
            <a:r>
              <a:rPr lang="he-IL" b="0" dirty="0"/>
              <a:t>התאמת צרכים – הר הביטוח</a:t>
            </a:r>
          </a:p>
        </p:txBody>
      </p:sp>
    </p:spTree>
    <p:extLst>
      <p:ext uri="{BB962C8B-B14F-4D97-AF65-F5344CB8AC3E}">
        <p14:creationId xmlns:p14="http://schemas.microsoft.com/office/powerpoint/2010/main" val="250167701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תמונה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952891"/>
          </a:xfrm>
          <a:prstGeom prst="rect">
            <a:avLst/>
          </a:prstGeom>
        </p:spPr>
      </p:pic>
      <p:sp>
        <p:nvSpPr>
          <p:cNvPr id="3" name="מציין מיקום תוכן 1"/>
          <p:cNvSpPr>
            <a:spLocks noGrp="1"/>
          </p:cNvSpPr>
          <p:nvPr>
            <p:ph idx="1"/>
          </p:nvPr>
        </p:nvSpPr>
        <p:spPr>
          <a:xfrm>
            <a:off x="748046" y="1270896"/>
            <a:ext cx="11153830" cy="4709822"/>
          </a:xfrm>
        </p:spPr>
        <p:txBody>
          <a:bodyPr/>
          <a:lstStyle/>
          <a:p>
            <a:r>
              <a:rPr lang="he-IL" dirty="0"/>
              <a:t>באפשרותך לפנות לחברת הביטוח לצורך קבלת מידע לגבי פוליסות ספציפיות</a:t>
            </a:r>
          </a:p>
          <a:p>
            <a:r>
              <a:rPr lang="he-IL" dirty="0"/>
              <a:t>המידע יינתן תוך 3 ימי עסקים. נוספה חובה לציין את מספר הפוליסה שלגביה מתבקש המידע</a:t>
            </a:r>
          </a:p>
          <a:p>
            <a:pPr marL="0" indent="0">
              <a:buNone/>
            </a:pPr>
            <a:endParaRPr lang="he-IL" dirty="0"/>
          </a:p>
        </p:txBody>
      </p:sp>
      <p:pic>
        <p:nvPicPr>
          <p:cNvPr id="4" name="מציין מיקום תוכן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45858" y="2552951"/>
            <a:ext cx="7205201" cy="3755571"/>
          </a:xfrm>
          <a:prstGeom prst="rect">
            <a:avLst/>
          </a:prstGeom>
        </p:spPr>
      </p:pic>
      <p:sp>
        <p:nvSpPr>
          <p:cNvPr id="5" name="מציין מיקום טקסט 3"/>
          <p:cNvSpPr>
            <a:spLocks noGrp="1"/>
          </p:cNvSpPr>
          <p:nvPr>
            <p:ph type="body" sz="quarter" idx="13"/>
          </p:nvPr>
        </p:nvSpPr>
        <p:spPr>
          <a:xfrm>
            <a:off x="3801795" y="222047"/>
            <a:ext cx="8317683" cy="629013"/>
          </a:xfrm>
        </p:spPr>
        <p:txBody>
          <a:bodyPr/>
          <a:lstStyle/>
          <a:p>
            <a:r>
              <a:rPr lang="he-IL" b="0" dirty="0"/>
              <a:t>התאמת צרכים – קבלת מידע</a:t>
            </a:r>
          </a:p>
        </p:txBody>
      </p:sp>
    </p:spTree>
    <p:extLst>
      <p:ext uri="{BB962C8B-B14F-4D97-AF65-F5344CB8AC3E}">
        <p14:creationId xmlns:p14="http://schemas.microsoft.com/office/powerpoint/2010/main" val="126776952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תוכן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quarter" idx="13"/>
          </p:nvPr>
        </p:nvSpPr>
        <p:spPr>
          <a:xfrm>
            <a:off x="587229" y="1816755"/>
            <a:ext cx="8317683" cy="629013"/>
          </a:xfrm>
        </p:spPr>
        <p:txBody>
          <a:bodyPr/>
          <a:lstStyle/>
          <a:p>
            <a:r>
              <a:rPr lang="he-IL" dirty="0"/>
              <a:t>רגולציה מעשית</a:t>
            </a:r>
          </a:p>
        </p:txBody>
      </p:sp>
      <p:pic>
        <p:nvPicPr>
          <p:cNvPr id="1026" name="תמונה 1" descr="image00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563788" cy="69874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6937568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תמונה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1397"/>
            <a:ext cx="12192000" cy="6952891"/>
          </a:xfrm>
          <a:prstGeom prst="rect">
            <a:avLst/>
          </a:prstGeom>
        </p:spPr>
      </p:pic>
      <p:sp>
        <p:nvSpPr>
          <p:cNvPr id="3" name="מציין מיקום תוכן 1"/>
          <p:cNvSpPr>
            <a:spLocks noGrp="1"/>
          </p:cNvSpPr>
          <p:nvPr>
            <p:ph idx="1"/>
          </p:nvPr>
        </p:nvSpPr>
        <p:spPr>
          <a:xfrm>
            <a:off x="475851" y="1390951"/>
            <a:ext cx="11153830" cy="510278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he-IL" dirty="0"/>
              <a:t>בהתאם לדרישות החוזר, חברתנו מבצעת בקרות על מנת לבדוק את העמידה בהוראות החוזר</a:t>
            </a:r>
          </a:p>
          <a:p>
            <a:pPr marL="0" indent="0">
              <a:buNone/>
            </a:pPr>
            <a:r>
              <a:rPr lang="he-IL" dirty="0"/>
              <a:t>לצורך ביצוע הבקרה אנו פונים לסוכנים שעלו במדגם ומבקשים להעביר לעיונינו את: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he-IL" dirty="0"/>
              <a:t>    א. טופס התאמת הצרכים חתום ע"י המבוטח 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he-IL" dirty="0"/>
              <a:t>    ב. טופס "הרשאת שימוש  פרטנית לשימוש באתר הר הביטוח".</a:t>
            </a:r>
            <a:endParaRPr lang="en-US" dirty="0"/>
          </a:p>
          <a:p>
            <a:pPr marL="0" indent="0">
              <a:lnSpc>
                <a:spcPct val="150000"/>
              </a:lnSpc>
              <a:buNone/>
            </a:pPr>
            <a:r>
              <a:rPr lang="he-IL" dirty="0"/>
              <a:t>במקרה של </a:t>
            </a:r>
            <a:r>
              <a:rPr lang="he-IL" b="1" dirty="0"/>
              <a:t>מכירה טלפונית</a:t>
            </a:r>
            <a:r>
              <a:rPr lang="he-IL" dirty="0"/>
              <a:t> אנו מבקשים לקבל את ההקלטות של השיחות הבאות:</a:t>
            </a:r>
            <a:endParaRPr lang="en-US" dirty="0"/>
          </a:p>
          <a:p>
            <a:endParaRPr lang="he-IL" sz="2800" dirty="0"/>
          </a:p>
        </p:txBody>
      </p:sp>
      <p:sp>
        <p:nvSpPr>
          <p:cNvPr id="5" name="מלבן 4">
            <a:extLst>
              <a:ext uri="{FF2B5EF4-FFF2-40B4-BE49-F238E27FC236}">
                <a16:creationId xmlns:a16="http://schemas.microsoft.com/office/drawing/2014/main" id="{4877C13E-B7E1-4D19-B1C3-6A2DE921C1B9}"/>
              </a:ext>
            </a:extLst>
          </p:cNvPr>
          <p:cNvSpPr/>
          <p:nvPr/>
        </p:nvSpPr>
        <p:spPr>
          <a:xfrm>
            <a:off x="8940814" y="5256393"/>
            <a:ext cx="156805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58775" lvl="1" indent="-358775" algn="ctr"/>
            <a:r>
              <a:rPr lang="he-IL" sz="1600" dirty="0">
                <a:solidFill>
                  <a:srgbClr val="550000"/>
                </a:solidFill>
              </a:rPr>
              <a:t>השיחה המקדימה</a:t>
            </a:r>
          </a:p>
        </p:txBody>
      </p:sp>
      <p:sp>
        <p:nvSpPr>
          <p:cNvPr id="10" name="צורה חופשית: צורה 18">
            <a:extLst>
              <a:ext uri="{FF2B5EF4-FFF2-40B4-BE49-F238E27FC236}">
                <a16:creationId xmlns:a16="http://schemas.microsoft.com/office/drawing/2014/main" id="{743E884C-1C2A-4940-8829-F4CBE0165F11}"/>
              </a:ext>
            </a:extLst>
          </p:cNvPr>
          <p:cNvSpPr>
            <a:spLocks noChangeAspect="1"/>
          </p:cNvSpPr>
          <p:nvPr/>
        </p:nvSpPr>
        <p:spPr>
          <a:xfrm>
            <a:off x="9250223" y="4140393"/>
            <a:ext cx="1116000" cy="1116000"/>
          </a:xfrm>
          <a:custGeom>
            <a:avLst/>
            <a:gdLst>
              <a:gd name="connsiteX0" fmla="*/ 0 w 931972"/>
              <a:gd name="connsiteY0" fmla="*/ 465986 h 931972"/>
              <a:gd name="connsiteX1" fmla="*/ 465986 w 931972"/>
              <a:gd name="connsiteY1" fmla="*/ 0 h 931972"/>
              <a:gd name="connsiteX2" fmla="*/ 931972 w 931972"/>
              <a:gd name="connsiteY2" fmla="*/ 465986 h 931972"/>
              <a:gd name="connsiteX3" fmla="*/ 465986 w 931972"/>
              <a:gd name="connsiteY3" fmla="*/ 931972 h 931972"/>
              <a:gd name="connsiteX4" fmla="*/ 0 w 931972"/>
              <a:gd name="connsiteY4" fmla="*/ 465986 h 9319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31972" h="931972">
                <a:moveTo>
                  <a:pt x="0" y="465986"/>
                </a:moveTo>
                <a:cubicBezTo>
                  <a:pt x="0" y="208629"/>
                  <a:pt x="208629" y="0"/>
                  <a:pt x="465986" y="0"/>
                </a:cubicBezTo>
                <a:cubicBezTo>
                  <a:pt x="723343" y="0"/>
                  <a:pt x="931972" y="208629"/>
                  <a:pt x="931972" y="465986"/>
                </a:cubicBezTo>
                <a:cubicBezTo>
                  <a:pt x="931972" y="723343"/>
                  <a:pt x="723343" y="931972"/>
                  <a:pt x="465986" y="931972"/>
                </a:cubicBezTo>
                <a:cubicBezTo>
                  <a:pt x="208629" y="931972"/>
                  <a:pt x="0" y="723343"/>
                  <a:pt x="0" y="465986"/>
                </a:cubicBezTo>
                <a:close/>
              </a:path>
            </a:pathLst>
          </a:custGeom>
          <a:solidFill>
            <a:schemeClr val="accent2">
              <a:hueOff val="1144428"/>
              <a:satOff val="23997"/>
              <a:lumOff val="4904"/>
              <a:alpha val="60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alpha val="50000"/>
              <a:hueOff val="1144428"/>
              <a:satOff val="23997"/>
              <a:lumOff val="4904"/>
              <a:alphaOff val="0"/>
            </a:schemeClr>
          </a:fillRef>
          <a:effectRef idx="0">
            <a:schemeClr val="accent2">
              <a:alpha val="50000"/>
              <a:hueOff val="1144428"/>
              <a:satOff val="23997"/>
              <a:lumOff val="4904"/>
              <a:alphaOff val="0"/>
            </a:schemeClr>
          </a:effectRef>
          <a:fontRef idx="minor">
            <a:schemeClr val="tx1"/>
          </a:fontRef>
        </p:style>
        <p:txBody>
          <a:bodyPr spcFirstLastPara="0" vert="horz" wrap="square" lIns="208484" tIns="154264" rIns="208484" bIns="154264" numCol="1" spcCol="1270" anchor="ctr" anchorCtr="0">
            <a:noAutofit/>
          </a:bodyPr>
          <a:lstStyle/>
          <a:p>
            <a:pPr algn="ctr" defTabSz="622300">
              <a:spcBef>
                <a:spcPct val="0"/>
              </a:spcBef>
              <a:spcAft>
                <a:spcPct val="35000"/>
              </a:spcAft>
            </a:pPr>
            <a:endParaRPr lang="x-none" sz="1400" dirty="0">
              <a:solidFill>
                <a:srgbClr val="550000"/>
              </a:solidFill>
            </a:endParaRPr>
          </a:p>
        </p:txBody>
      </p:sp>
      <p:sp>
        <p:nvSpPr>
          <p:cNvPr id="8" name="מלבן 7">
            <a:extLst>
              <a:ext uri="{FF2B5EF4-FFF2-40B4-BE49-F238E27FC236}">
                <a16:creationId xmlns:a16="http://schemas.microsoft.com/office/drawing/2014/main" id="{EEB72BCE-47BA-4385-9D6E-EA3ED7AF1C84}"/>
              </a:ext>
            </a:extLst>
          </p:cNvPr>
          <p:cNvSpPr/>
          <p:nvPr/>
        </p:nvSpPr>
        <p:spPr>
          <a:xfrm>
            <a:off x="6856925" y="5270049"/>
            <a:ext cx="152157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58775" lvl="1" indent="-358775" algn="ctr"/>
            <a:r>
              <a:rPr lang="he-IL" sz="1600" dirty="0">
                <a:solidFill>
                  <a:srgbClr val="550000"/>
                </a:solidFill>
              </a:rPr>
              <a:t>השיחה המסכמת</a:t>
            </a:r>
            <a:endParaRPr lang="en-US" sz="1600" dirty="0">
              <a:solidFill>
                <a:srgbClr val="550000"/>
              </a:solidFill>
            </a:endParaRPr>
          </a:p>
        </p:txBody>
      </p:sp>
      <p:pic>
        <p:nvPicPr>
          <p:cNvPr id="9" name="גרפיקה 10" descr="חוזה">
            <a:extLst>
              <a:ext uri="{FF2B5EF4-FFF2-40B4-BE49-F238E27FC236}">
                <a16:creationId xmlns:a16="http://schemas.microsoft.com/office/drawing/2014/main" id="{AC228E08-A1E4-4447-A3E8-884006FF246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30048" y="4409951"/>
            <a:ext cx="540000" cy="540000"/>
          </a:xfrm>
          <a:prstGeom prst="rect">
            <a:avLst/>
          </a:prstGeom>
        </p:spPr>
      </p:pic>
      <p:pic>
        <p:nvPicPr>
          <p:cNvPr id="11" name="גרפיקה 8" descr="אוזניות">
            <a:extLst>
              <a:ext uri="{FF2B5EF4-FFF2-40B4-BE49-F238E27FC236}">
                <a16:creationId xmlns:a16="http://schemas.microsoft.com/office/drawing/2014/main" id="{92AA3625-D0BC-4FAE-BD79-50AF8C6F2C2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538223" y="4406948"/>
            <a:ext cx="540000" cy="540000"/>
          </a:xfrm>
          <a:prstGeom prst="rect">
            <a:avLst/>
          </a:prstGeom>
        </p:spPr>
      </p:pic>
      <p:sp>
        <p:nvSpPr>
          <p:cNvPr id="12" name="צורה חופשית: צורה 17">
            <a:extLst>
              <a:ext uri="{FF2B5EF4-FFF2-40B4-BE49-F238E27FC236}">
                <a16:creationId xmlns:a16="http://schemas.microsoft.com/office/drawing/2014/main" id="{D666BD3C-A9A9-4335-9CEF-8CA731951F53}"/>
              </a:ext>
            </a:extLst>
          </p:cNvPr>
          <p:cNvSpPr>
            <a:spLocks noChangeAspect="1"/>
          </p:cNvSpPr>
          <p:nvPr/>
        </p:nvSpPr>
        <p:spPr>
          <a:xfrm>
            <a:off x="7112110" y="4140393"/>
            <a:ext cx="1116000" cy="1116000"/>
          </a:xfrm>
          <a:custGeom>
            <a:avLst/>
            <a:gdLst>
              <a:gd name="connsiteX0" fmla="*/ 0 w 931972"/>
              <a:gd name="connsiteY0" fmla="*/ 465986 h 931972"/>
              <a:gd name="connsiteX1" fmla="*/ 465986 w 931972"/>
              <a:gd name="connsiteY1" fmla="*/ 0 h 931972"/>
              <a:gd name="connsiteX2" fmla="*/ 931972 w 931972"/>
              <a:gd name="connsiteY2" fmla="*/ 465986 h 931972"/>
              <a:gd name="connsiteX3" fmla="*/ 465986 w 931972"/>
              <a:gd name="connsiteY3" fmla="*/ 931972 h 931972"/>
              <a:gd name="connsiteX4" fmla="*/ 0 w 931972"/>
              <a:gd name="connsiteY4" fmla="*/ 465986 h 9319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31972" h="931972">
                <a:moveTo>
                  <a:pt x="0" y="465986"/>
                </a:moveTo>
                <a:cubicBezTo>
                  <a:pt x="0" y="208629"/>
                  <a:pt x="208629" y="0"/>
                  <a:pt x="465986" y="0"/>
                </a:cubicBezTo>
                <a:cubicBezTo>
                  <a:pt x="723343" y="0"/>
                  <a:pt x="931972" y="208629"/>
                  <a:pt x="931972" y="465986"/>
                </a:cubicBezTo>
                <a:cubicBezTo>
                  <a:pt x="931972" y="723343"/>
                  <a:pt x="723343" y="931972"/>
                  <a:pt x="465986" y="931972"/>
                </a:cubicBezTo>
                <a:cubicBezTo>
                  <a:pt x="208629" y="931972"/>
                  <a:pt x="0" y="723343"/>
                  <a:pt x="0" y="465986"/>
                </a:cubicBezTo>
                <a:close/>
              </a:path>
            </a:pathLst>
          </a:custGeom>
          <a:solidFill>
            <a:schemeClr val="accent2">
              <a:hueOff val="572214"/>
              <a:satOff val="11999"/>
              <a:lumOff val="2452"/>
              <a:alpha val="60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alpha val="50000"/>
              <a:hueOff val="572214"/>
              <a:satOff val="11999"/>
              <a:lumOff val="2452"/>
              <a:alphaOff val="0"/>
            </a:schemeClr>
          </a:fillRef>
          <a:effectRef idx="0">
            <a:schemeClr val="accent2">
              <a:alpha val="50000"/>
              <a:hueOff val="572214"/>
              <a:satOff val="11999"/>
              <a:lumOff val="2452"/>
              <a:alphaOff val="0"/>
            </a:schemeClr>
          </a:effectRef>
          <a:fontRef idx="minor">
            <a:schemeClr val="tx1"/>
          </a:fontRef>
        </p:style>
        <p:txBody>
          <a:bodyPr spcFirstLastPara="0" vert="horz" wrap="square" lIns="187774" tIns="154264" rIns="187774" bIns="154264" numCol="1" spcCol="1270" anchor="ctr" anchorCtr="0">
            <a:noAutofit/>
          </a:bodyPr>
          <a:lstStyle/>
          <a:p>
            <a:pPr algn="ctr" defTabSz="622300">
              <a:spcBef>
                <a:spcPct val="0"/>
              </a:spcBef>
              <a:spcAft>
                <a:spcPct val="35000"/>
              </a:spcAft>
            </a:pPr>
            <a:endParaRPr lang="x-none" sz="1400" dirty="0">
              <a:solidFill>
                <a:srgbClr val="550000"/>
              </a:solidFill>
            </a:endParaRPr>
          </a:p>
        </p:txBody>
      </p:sp>
      <p:pic>
        <p:nvPicPr>
          <p:cNvPr id="7" name="גרפיקה 9" descr="אוזניות">
            <a:extLst>
              <a:ext uri="{FF2B5EF4-FFF2-40B4-BE49-F238E27FC236}">
                <a16:creationId xmlns:a16="http://schemas.microsoft.com/office/drawing/2014/main" id="{59C8C4C4-3B43-4396-B6B4-59752A36EA3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400110" y="4384918"/>
            <a:ext cx="540000" cy="540000"/>
          </a:xfrm>
          <a:prstGeom prst="rect">
            <a:avLst/>
          </a:prstGeom>
        </p:spPr>
      </p:pic>
      <p:sp>
        <p:nvSpPr>
          <p:cNvPr id="13" name="צורה חופשית: צורה 16">
            <a:extLst>
              <a:ext uri="{FF2B5EF4-FFF2-40B4-BE49-F238E27FC236}">
                <a16:creationId xmlns:a16="http://schemas.microsoft.com/office/drawing/2014/main" id="{F8EB5457-5C3E-47C3-AB6E-889555BA1972}"/>
              </a:ext>
            </a:extLst>
          </p:cNvPr>
          <p:cNvSpPr>
            <a:spLocks noChangeAspect="1"/>
          </p:cNvSpPr>
          <p:nvPr/>
        </p:nvSpPr>
        <p:spPr>
          <a:xfrm>
            <a:off x="4826573" y="4154049"/>
            <a:ext cx="1116000" cy="1116000"/>
          </a:xfrm>
          <a:custGeom>
            <a:avLst/>
            <a:gdLst>
              <a:gd name="connsiteX0" fmla="*/ 0 w 931972"/>
              <a:gd name="connsiteY0" fmla="*/ 465986 h 931972"/>
              <a:gd name="connsiteX1" fmla="*/ 465986 w 931972"/>
              <a:gd name="connsiteY1" fmla="*/ 0 h 931972"/>
              <a:gd name="connsiteX2" fmla="*/ 931972 w 931972"/>
              <a:gd name="connsiteY2" fmla="*/ 465986 h 931972"/>
              <a:gd name="connsiteX3" fmla="*/ 465986 w 931972"/>
              <a:gd name="connsiteY3" fmla="*/ 931972 h 931972"/>
              <a:gd name="connsiteX4" fmla="*/ 0 w 931972"/>
              <a:gd name="connsiteY4" fmla="*/ 465986 h 9319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31972" h="931972">
                <a:moveTo>
                  <a:pt x="0" y="465986"/>
                </a:moveTo>
                <a:cubicBezTo>
                  <a:pt x="0" y="208629"/>
                  <a:pt x="208629" y="0"/>
                  <a:pt x="465986" y="0"/>
                </a:cubicBezTo>
                <a:cubicBezTo>
                  <a:pt x="723343" y="0"/>
                  <a:pt x="931972" y="208629"/>
                  <a:pt x="931972" y="465986"/>
                </a:cubicBezTo>
                <a:cubicBezTo>
                  <a:pt x="931972" y="723343"/>
                  <a:pt x="723343" y="931972"/>
                  <a:pt x="465986" y="931972"/>
                </a:cubicBezTo>
                <a:cubicBezTo>
                  <a:pt x="208629" y="931972"/>
                  <a:pt x="0" y="723343"/>
                  <a:pt x="0" y="465986"/>
                </a:cubicBezTo>
                <a:close/>
              </a:path>
            </a:pathLst>
          </a:custGeom>
          <a:solidFill>
            <a:schemeClr val="accent2">
              <a:hueOff val="0"/>
              <a:satOff val="0"/>
              <a:lumOff val="0"/>
              <a:alpha val="60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alpha val="50000"/>
              <a:hueOff val="0"/>
              <a:satOff val="0"/>
              <a:lumOff val="0"/>
              <a:alphaOff val="0"/>
            </a:schemeClr>
          </a:fillRef>
          <a:effectRef idx="0">
            <a:schemeClr val="accent2">
              <a:alpha val="50000"/>
              <a:hueOff val="0"/>
              <a:satOff val="0"/>
              <a:lumOff val="0"/>
              <a:alphaOff val="0"/>
            </a:schemeClr>
          </a:effectRef>
          <a:fontRef idx="minor">
            <a:schemeClr val="tx1"/>
          </a:fontRef>
        </p:style>
        <p:txBody>
          <a:bodyPr spcFirstLastPara="0" vert="horz" wrap="square" lIns="187774" tIns="154264" rIns="187774" bIns="154264" numCol="1" spcCol="1270" anchor="ctr" anchorCtr="0">
            <a:noAutofit/>
          </a:bodyPr>
          <a:lstStyle/>
          <a:p>
            <a:pPr algn="ctr" defTabSz="622300">
              <a:spcBef>
                <a:spcPct val="0"/>
              </a:spcBef>
              <a:spcAft>
                <a:spcPct val="35000"/>
              </a:spcAft>
            </a:pPr>
            <a:endParaRPr lang="x-none" sz="1400" dirty="0">
              <a:solidFill>
                <a:srgbClr val="550000"/>
              </a:solidFill>
            </a:endParaRPr>
          </a:p>
        </p:txBody>
      </p:sp>
      <p:pic>
        <p:nvPicPr>
          <p:cNvPr id="14" name="גרפיקה 10" descr="חוזה">
            <a:extLst>
              <a:ext uri="{FF2B5EF4-FFF2-40B4-BE49-F238E27FC236}">
                <a16:creationId xmlns:a16="http://schemas.microsoft.com/office/drawing/2014/main" id="{AC228E08-A1E4-4447-A3E8-884006FF246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114573" y="4442049"/>
            <a:ext cx="540000" cy="540000"/>
          </a:xfrm>
          <a:prstGeom prst="rect">
            <a:avLst/>
          </a:prstGeom>
        </p:spPr>
      </p:pic>
      <p:sp>
        <p:nvSpPr>
          <p:cNvPr id="15" name="מלבן 14">
            <a:extLst>
              <a:ext uri="{FF2B5EF4-FFF2-40B4-BE49-F238E27FC236}">
                <a16:creationId xmlns:a16="http://schemas.microsoft.com/office/drawing/2014/main" id="{E64C2684-21B0-47A4-8B7B-1479B46CEB65}"/>
              </a:ext>
            </a:extLst>
          </p:cNvPr>
          <p:cNvSpPr/>
          <p:nvPr/>
        </p:nvSpPr>
        <p:spPr>
          <a:xfrm>
            <a:off x="465445" y="4263198"/>
            <a:ext cx="4086809" cy="1323439"/>
          </a:xfrm>
          <a:prstGeom prst="rect">
            <a:avLst/>
          </a:prstGeom>
        </p:spPr>
        <p:txBody>
          <a:bodyPr wrap="square" numCol="1" rtlCol="1">
            <a:spAutoFit/>
          </a:bodyPr>
          <a:lstStyle/>
          <a:p>
            <a:pPr marL="0" lvl="1"/>
            <a:r>
              <a:rPr lang="he-IL" sz="1600" dirty="0">
                <a:solidFill>
                  <a:srgbClr val="550000"/>
                </a:solidFill>
              </a:rPr>
              <a:t>אם לא קיימת הקלטה של השיחה המקדימה מאחר שהמכירה החלה באופן פרונטלי, </a:t>
            </a:r>
            <a:r>
              <a:rPr lang="he-IL" sz="1600" b="1" dirty="0">
                <a:solidFill>
                  <a:srgbClr val="550000"/>
                </a:solidFill>
              </a:rPr>
              <a:t>אנו מבקשים לקבל לעיוננו את מסמך התאמת הצרכים החתום בידי המבוטח ואת הרשאת השימוש לפניה להר הביטוח</a:t>
            </a:r>
            <a:endParaRPr lang="en-US" sz="1600" b="1" dirty="0">
              <a:solidFill>
                <a:srgbClr val="550000"/>
              </a:solidFill>
            </a:endParaRPr>
          </a:p>
        </p:txBody>
      </p:sp>
      <p:sp>
        <p:nvSpPr>
          <p:cNvPr id="16" name="מציין מיקום טקסט 3"/>
          <p:cNvSpPr>
            <a:spLocks noGrp="1"/>
          </p:cNvSpPr>
          <p:nvPr>
            <p:ph type="body" sz="quarter" idx="13"/>
          </p:nvPr>
        </p:nvSpPr>
        <p:spPr>
          <a:xfrm>
            <a:off x="3801795" y="222047"/>
            <a:ext cx="8317683" cy="629013"/>
          </a:xfrm>
        </p:spPr>
        <p:txBody>
          <a:bodyPr/>
          <a:lstStyle/>
          <a:p>
            <a:r>
              <a:rPr lang="he-IL" b="0" dirty="0"/>
              <a:t>התאמת צרכים – בקרה על יישום החוזר</a:t>
            </a:r>
          </a:p>
        </p:txBody>
      </p:sp>
    </p:spTree>
    <p:extLst>
      <p:ext uri="{BB962C8B-B14F-4D97-AF65-F5344CB8AC3E}">
        <p14:creationId xmlns:p14="http://schemas.microsoft.com/office/powerpoint/2010/main" val="243395605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תמונה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952891"/>
          </a:xfrm>
          <a:prstGeom prst="rect">
            <a:avLst/>
          </a:prstGeom>
        </p:spPr>
      </p:pic>
      <p:pic>
        <p:nvPicPr>
          <p:cNvPr id="3" name="תמונה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37264" y="1330704"/>
            <a:ext cx="7877273" cy="3193745"/>
          </a:xfrm>
          <a:prstGeom prst="rect">
            <a:avLst/>
          </a:prstGeom>
        </p:spPr>
      </p:pic>
      <p:sp>
        <p:nvSpPr>
          <p:cNvPr id="5" name="מלבן מעוגל 4"/>
          <p:cNvSpPr/>
          <p:nvPr/>
        </p:nvSpPr>
        <p:spPr>
          <a:xfrm rot="19186826">
            <a:off x="8496345" y="3349302"/>
            <a:ext cx="1368190" cy="254283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7" name="חץ שמאלה 6"/>
          <p:cNvSpPr/>
          <p:nvPr/>
        </p:nvSpPr>
        <p:spPr>
          <a:xfrm rot="5400000">
            <a:off x="10656194" y="4575841"/>
            <a:ext cx="1004689" cy="555172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002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8" name="תמונה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0214" y="3539765"/>
            <a:ext cx="9505950" cy="2905125"/>
          </a:xfrm>
          <a:prstGeom prst="rect">
            <a:avLst/>
          </a:prstGeom>
        </p:spPr>
      </p:pic>
      <p:sp>
        <p:nvSpPr>
          <p:cNvPr id="9" name="חץ שמאלה 8"/>
          <p:cNvSpPr/>
          <p:nvPr/>
        </p:nvSpPr>
        <p:spPr>
          <a:xfrm rot="16200000">
            <a:off x="1082508" y="2900887"/>
            <a:ext cx="1004689" cy="555172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002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0" name="TextBox 9"/>
          <p:cNvSpPr txBox="1"/>
          <p:nvPr/>
        </p:nvSpPr>
        <p:spPr>
          <a:xfrm>
            <a:off x="89807" y="1371796"/>
            <a:ext cx="3918857" cy="156966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r>
              <a:rPr lang="he-IL" sz="3200" b="1" dirty="0"/>
              <a:t>תאריך חתימת התאמת הצרכים נחתם לאחר חתימת ההצעה</a:t>
            </a:r>
            <a:r>
              <a:rPr lang="he-IL" sz="3200" dirty="0"/>
              <a:t> </a:t>
            </a:r>
          </a:p>
        </p:txBody>
      </p:sp>
      <p:sp>
        <p:nvSpPr>
          <p:cNvPr id="11" name="מציין מיקום טקסט 3"/>
          <p:cNvSpPr>
            <a:spLocks noGrp="1"/>
          </p:cNvSpPr>
          <p:nvPr>
            <p:ph type="body" sz="quarter" idx="13"/>
          </p:nvPr>
        </p:nvSpPr>
        <p:spPr>
          <a:xfrm>
            <a:off x="3796854" y="253828"/>
            <a:ext cx="8317683" cy="629013"/>
          </a:xfrm>
        </p:spPr>
        <p:txBody>
          <a:bodyPr/>
          <a:lstStyle/>
          <a:p>
            <a:r>
              <a:rPr lang="he-IL" b="0" dirty="0"/>
              <a:t>התאמת צרכים – בקרה על יישום החוזר</a:t>
            </a:r>
          </a:p>
        </p:txBody>
      </p:sp>
      <p:sp>
        <p:nvSpPr>
          <p:cNvPr id="13" name="מלבן מעוגל 12"/>
          <p:cNvSpPr/>
          <p:nvPr/>
        </p:nvSpPr>
        <p:spPr>
          <a:xfrm>
            <a:off x="3581132" y="4972677"/>
            <a:ext cx="994633" cy="177840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4" name="מלבן מעוגל 13"/>
          <p:cNvSpPr/>
          <p:nvPr/>
        </p:nvSpPr>
        <p:spPr>
          <a:xfrm>
            <a:off x="5053452" y="4972677"/>
            <a:ext cx="994633" cy="177840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20549679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תמונה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952891"/>
          </a:xfrm>
          <a:prstGeom prst="rect">
            <a:avLst/>
          </a:prstGeom>
        </p:spPr>
      </p:pic>
      <p:sp>
        <p:nvSpPr>
          <p:cNvPr id="3" name="מציין מיקום טקסט 2"/>
          <p:cNvSpPr txBox="1">
            <a:spLocks/>
          </p:cNvSpPr>
          <p:nvPr/>
        </p:nvSpPr>
        <p:spPr>
          <a:xfrm>
            <a:off x="696286" y="1512696"/>
            <a:ext cx="11003334" cy="4708490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Wingdings" panose="05000000000000000000" pitchFamily="2" charset="2"/>
              <a:buChar char="ü"/>
            </a:pPr>
            <a:r>
              <a:rPr lang="he-IL" dirty="0"/>
              <a:t> מספר המבוטחים בהצעה אינו תואם למספר המבוטחים בהתאמת הצרכים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he-IL" dirty="0"/>
              <a:t> לא קיימת התייחסות לבחינת מצב קיים 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he-IL" dirty="0"/>
              <a:t> חוסר התאמה בין טופס ההצעה להתאמת הצרכים (סעיף התאמת צרכים לא קיים בהתאמת הצרכים, לא סומנו כל הכיסויים בהשוואה להצעה) 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he-IL" dirty="0"/>
              <a:t> חסרים שיקולים למכירה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he-IL" dirty="0"/>
              <a:t>הנחות + פרמיה בגילום ההנחה בהתאמת הצרכים בהתאם להצעה ולטופז:</a:t>
            </a:r>
            <a:br>
              <a:rPr lang="he-IL" dirty="0"/>
            </a:br>
            <a:r>
              <a:rPr lang="he-IL" dirty="0"/>
              <a:t>שם הכיסוי עליו ניתנה ההנחה, תיאור ההנחה, תקופת ההנחה והתנאים לביטול ההנחה (כשהטפסים נחתמו אחרי ה- 01.1.19) 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he-IL" dirty="0"/>
              <a:t>האם הפרמיה החודשית כוללת תוספות</a:t>
            </a:r>
          </a:p>
          <a:p>
            <a:endParaRPr lang="he-IL" dirty="0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quarter" idx="13"/>
          </p:nvPr>
        </p:nvSpPr>
        <p:spPr>
          <a:xfrm>
            <a:off x="3796854" y="253828"/>
            <a:ext cx="8317683" cy="629013"/>
          </a:xfrm>
        </p:spPr>
        <p:txBody>
          <a:bodyPr/>
          <a:lstStyle/>
          <a:p>
            <a:r>
              <a:rPr lang="he-IL" b="0" dirty="0"/>
              <a:t>התאמת צרכים – בקרה על יישום החוזר</a:t>
            </a:r>
          </a:p>
        </p:txBody>
      </p:sp>
    </p:spTree>
    <p:extLst>
      <p:ext uri="{BB962C8B-B14F-4D97-AF65-F5344CB8AC3E}">
        <p14:creationId xmlns:p14="http://schemas.microsoft.com/office/powerpoint/2010/main" val="40779220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תמונה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952891"/>
          </a:xfrm>
          <a:prstGeom prst="rect">
            <a:avLst/>
          </a:prstGeom>
        </p:spPr>
      </p:pic>
      <p:graphicFrame>
        <p:nvGraphicFramePr>
          <p:cNvPr id="3" name="טבלה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26506001"/>
              </p:ext>
            </p:extLst>
          </p:nvPr>
        </p:nvGraphicFramePr>
        <p:xfrm>
          <a:off x="1069677" y="1112808"/>
          <a:ext cx="10032519" cy="5437188"/>
        </p:xfrm>
        <a:graphic>
          <a:graphicData uri="http://schemas.openxmlformats.org/drawingml/2006/table">
            <a:tbl>
              <a:tblPr rtl="1" firstRow="1" bandRow="1">
                <a:tableStyleId>{00A15C55-8517-42AA-B614-E9B94910E393}</a:tableStyleId>
              </a:tblPr>
              <a:tblGrid>
                <a:gridCol w="1003251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e-IL" sz="2400" dirty="0"/>
                        <a:t>צ'ק ליסט טופס התאמת צרכים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 rtl="1"/>
                      <a:r>
                        <a:rPr lang="he-IL" sz="2000" kern="1200" dirty="0"/>
                        <a:t>פרטי סוכן הביטוח : שם, מספר רישיון, פרטי התקשרות</a:t>
                      </a:r>
                      <a:endParaRPr lang="he-IL" sz="20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 rtl="1"/>
                      <a:r>
                        <a:rPr lang="he-IL" sz="2000" kern="1200" dirty="0"/>
                        <a:t>פרטי המועמד/ים לביטוח : שם, גיל, מצב משפחתי, עיסוק/תחביב</a:t>
                      </a:r>
                      <a:endParaRPr lang="he-IL" sz="20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 rtl="1"/>
                      <a:r>
                        <a:rPr lang="he-IL" sz="2000" kern="1200" dirty="0"/>
                        <a:t>פירוט תכניות ביטוח קיימות : פירוט התוכניות , סכומי ביטוח , פרמיה קבועה/משתנה</a:t>
                      </a:r>
                      <a:endParaRPr lang="he-IL" sz="20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 rtl="1"/>
                      <a:r>
                        <a:rPr lang="he-IL" sz="2000" kern="1200" dirty="0"/>
                        <a:t>פירוט תכניות ביטוח מומלצות לרכישה פירוט התוכניות , סכומי ביטוח , פרמיה קבועה/משתנה </a:t>
                      </a:r>
                      <a:endParaRPr lang="en-US" sz="2000" kern="1200" dirty="0"/>
                    </a:p>
                    <a:p>
                      <a:pPr algn="r" rtl="1"/>
                      <a:r>
                        <a:rPr lang="he-IL" sz="2000" kern="1200" dirty="0"/>
                        <a:t>מסירת עיקרי הכיסוי הביטוחי (מומלץ שתופיע הצהרה על קבלת המידע המהותי) פירוט הנחות/תוספות</a:t>
                      </a:r>
                      <a:endParaRPr lang="he-IL" sz="20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 rtl="1"/>
                      <a:r>
                        <a:rPr lang="he-IL" sz="2000" kern="1200" dirty="0"/>
                        <a:t>השיקולים להמלצה : נימוק להמלצות, יתרונות וחסרונות </a:t>
                      </a:r>
                      <a:endParaRPr lang="he-IL" sz="20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 rtl="1"/>
                      <a:r>
                        <a:rPr lang="he-IL" sz="2000" kern="1200" dirty="0"/>
                        <a:t>התייחסות לביטול פוליסה קיימת או הקטנת סכומי ביטוח בפוליסה קיימת </a:t>
                      </a:r>
                      <a:endParaRPr lang="he-IL" sz="20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 rtl="1"/>
                      <a:r>
                        <a:rPr lang="he-IL" sz="2000" kern="1200" dirty="0"/>
                        <a:t>התייחסות לאופן ביטול פוליסה קיימת </a:t>
                      </a:r>
                      <a:endParaRPr lang="he-IL" sz="20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5274310" algn="r"/>
                        </a:tabLst>
                      </a:pPr>
                      <a:r>
                        <a:rPr lang="he-IL" sz="2000" kern="1200" dirty="0"/>
                        <a:t>התייחסות להחרגות בכיסוי ביטוחי בפוליסה החדשה </a:t>
                      </a:r>
                      <a:endParaRPr lang="en-US" sz="20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 rtl="1"/>
                      <a:r>
                        <a:rPr lang="he-IL" sz="2000" kern="1200" dirty="0"/>
                        <a:t>אופן קבלת המידע על פוליסות קיימות</a:t>
                      </a:r>
                      <a:endParaRPr lang="en-US" sz="2000" kern="1200" dirty="0"/>
                    </a:p>
                    <a:p>
                      <a:pPr algn="r"/>
                      <a:r>
                        <a:rPr lang="he-IL" sz="2000" kern="1200" dirty="0"/>
                        <a:t>(הר הביטוח, דיווח שנתי,  מידע שהתקבל מחברת הביטוח) </a:t>
                      </a:r>
                      <a:endParaRPr lang="he-IL" sz="20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 rtl="1"/>
                      <a:r>
                        <a:rPr lang="he-IL" sz="2000" dirty="0"/>
                        <a:t>חתימת הסוכן / חתימת המבוטח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 rtl="1"/>
                      <a:r>
                        <a:rPr lang="he-IL" sz="2000" dirty="0"/>
                        <a:t>תאריך / הערות נוספות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4" name="מציין מיקום טקסט 3"/>
          <p:cNvSpPr>
            <a:spLocks noGrp="1"/>
          </p:cNvSpPr>
          <p:nvPr>
            <p:ph type="body" sz="quarter" idx="13"/>
          </p:nvPr>
        </p:nvSpPr>
        <p:spPr>
          <a:xfrm>
            <a:off x="3796854" y="253828"/>
            <a:ext cx="8317683" cy="629013"/>
          </a:xfrm>
        </p:spPr>
        <p:txBody>
          <a:bodyPr/>
          <a:lstStyle/>
          <a:p>
            <a:r>
              <a:rPr lang="he-IL" b="0" dirty="0"/>
              <a:t>התאמת צרכים – סיכום</a:t>
            </a:r>
          </a:p>
        </p:txBody>
      </p:sp>
    </p:spTree>
    <p:extLst>
      <p:ext uri="{BB962C8B-B14F-4D97-AF65-F5344CB8AC3E}">
        <p14:creationId xmlns:p14="http://schemas.microsoft.com/office/powerpoint/2010/main" val="355197959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תמונה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952891"/>
          </a:xfrm>
          <a:prstGeom prst="rect">
            <a:avLst/>
          </a:prstGeom>
        </p:spPr>
      </p:pic>
      <p:sp>
        <p:nvSpPr>
          <p:cNvPr id="3" name="מציין מיקום טקסט 3"/>
          <p:cNvSpPr>
            <a:spLocks noGrp="1"/>
          </p:cNvSpPr>
          <p:nvPr>
            <p:ph type="body" sz="quarter" idx="13"/>
          </p:nvPr>
        </p:nvSpPr>
        <p:spPr>
          <a:xfrm>
            <a:off x="3796854" y="253828"/>
            <a:ext cx="8317683" cy="629013"/>
          </a:xfrm>
        </p:spPr>
        <p:txBody>
          <a:bodyPr/>
          <a:lstStyle/>
          <a:p>
            <a:r>
              <a:rPr lang="he-IL" b="0" dirty="0"/>
              <a:t>חוזר הצירוף - מכירות</a:t>
            </a:r>
          </a:p>
        </p:txBody>
      </p:sp>
      <p:pic>
        <p:nvPicPr>
          <p:cNvPr id="2" name="תמונה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1550" y="1847850"/>
            <a:ext cx="2628900" cy="3162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53812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he-IL" dirty="0"/>
              <a:t>תודה על ההקשבה</a:t>
            </a:r>
          </a:p>
        </p:txBody>
      </p:sp>
    </p:spTree>
    <p:extLst>
      <p:ext uri="{BB962C8B-B14F-4D97-AF65-F5344CB8AC3E}">
        <p14:creationId xmlns:p14="http://schemas.microsoft.com/office/powerpoint/2010/main" val="1568617858"/>
      </p:ext>
    </p:extLst>
  </p:cSld>
  <p:clrMapOvr>
    <a:masterClrMapping/>
  </p:clrMapOvr>
</p:sld>
</file>

<file path=ppt/theme/theme1.xml><?xml version="1.0" encoding="utf-8"?>
<a:theme xmlns:a="http://schemas.openxmlformats.org/drawingml/2006/main" name="ערכת נושא Office">
  <a:themeElements>
    <a:clrScheme name="התאמה אישית 4">
      <a:dk1>
        <a:srgbClr val="550000"/>
      </a:dk1>
      <a:lt1>
        <a:srgbClr val="FFFFFF"/>
      </a:lt1>
      <a:dk2>
        <a:srgbClr val="FFB914"/>
      </a:dk2>
      <a:lt2>
        <a:srgbClr val="FFFFFF"/>
      </a:lt2>
      <a:accent1>
        <a:srgbClr val="550000"/>
      </a:accent1>
      <a:accent2>
        <a:srgbClr val="BE963C"/>
      </a:accent2>
      <a:accent3>
        <a:srgbClr val="820032"/>
      </a:accent3>
      <a:accent4>
        <a:srgbClr val="D23C32"/>
      </a:accent4>
      <a:accent5>
        <a:srgbClr val="5A5078"/>
      </a:accent5>
      <a:accent6>
        <a:srgbClr val="8CA096"/>
      </a:accent6>
      <a:hlink>
        <a:srgbClr val="550000"/>
      </a:hlink>
      <a:folHlink>
        <a:srgbClr val="0000FF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תבנית מצגת מצגת חדשה - מנורה מבטחים (004) [לקריאה בלבד]" id="{BC5D6206-35B0-490A-862F-10742E8F195C}" vid="{5AE82578-60F4-4AE7-8D2E-9F12CF896222}"/>
    </a:ext>
  </a:extLst>
</a:theme>
</file>

<file path=ppt/theme/theme2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תבנית מצגת מצגת חדשה - מנורה מבטחים (004)</Template>
  <TotalTime>11762</TotalTime>
  <Words>1192</Words>
  <Application>Microsoft Office PowerPoint</Application>
  <PresentationFormat>מסך רחב</PresentationFormat>
  <Paragraphs>173</Paragraphs>
  <Slides>22</Slides>
  <Notes>0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5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22</vt:i4>
      </vt:variant>
    </vt:vector>
  </HeadingPairs>
  <TitlesOfParts>
    <vt:vector size="28" baseType="lpstr">
      <vt:lpstr>Arial</vt:lpstr>
      <vt:lpstr>Arial Unicode MS</vt:lpstr>
      <vt:lpstr>Calibri</vt:lpstr>
      <vt:lpstr>Calibri Light</vt:lpstr>
      <vt:lpstr>Wingdings</vt:lpstr>
      <vt:lpstr>ערכת נושא Office</vt:lpstr>
      <vt:lpstr>חוזר הצירוף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תודה על ההקשבה</vt:lpstr>
    </vt:vector>
  </TitlesOfParts>
  <Company>Menora Mivtachim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רגולציה מעשית</dc:title>
  <dc:creator>יעל נסים-גליק</dc:creator>
  <cp:lastModifiedBy>יעל נסים-גליק</cp:lastModifiedBy>
  <cp:revision>86</cp:revision>
  <dcterms:created xsi:type="dcterms:W3CDTF">2018-12-17T07:57:53Z</dcterms:created>
  <dcterms:modified xsi:type="dcterms:W3CDTF">2019-09-24T10:17:29Z</dcterms:modified>
</cp:coreProperties>
</file>