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7" r:id="rId2"/>
    <p:sldId id="286" r:id="rId3"/>
    <p:sldId id="304" r:id="rId4"/>
    <p:sldId id="288" r:id="rId5"/>
    <p:sldId id="306" r:id="rId6"/>
    <p:sldId id="307" r:id="rId7"/>
    <p:sldId id="308" r:id="rId8"/>
    <p:sldId id="309" r:id="rId9"/>
    <p:sldId id="292" r:id="rId10"/>
    <p:sldId id="291" r:id="rId11"/>
    <p:sldId id="311" r:id="rId12"/>
    <p:sldId id="295" r:id="rId13"/>
    <p:sldId id="301" r:id="rId14"/>
    <p:sldId id="310" r:id="rId15"/>
    <p:sldId id="263" r:id="rId16"/>
    <p:sldId id="300" r:id="rId17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EAEA"/>
    <a:srgbClr val="FDB9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סגנון בהיר 2 - הדגשה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BDBED569-4797-4DF1-A0F4-6AAB3CD982D8}" styleName="סגנון בהיר 3 - הדגשה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1E4AEA4-8DFA-4A89-87EB-49C32662AFE0}" styleName="סגנון ביניים 2 - הדגשה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סגנון ביניים 1 - הדגשה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4013" autoAdjust="0"/>
    <p:restoredTop sz="91045" autoAdjust="0"/>
  </p:normalViewPr>
  <p:slideViewPr>
    <p:cSldViewPr snapToGrid="0">
      <p:cViewPr varScale="1">
        <p:scale>
          <a:sx n="89" d="100"/>
          <a:sy n="89" d="100"/>
        </p:scale>
        <p:origin x="418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6" d="100"/>
          <a:sy n="86" d="100"/>
        </p:scale>
        <p:origin x="378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1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EF31FB24-0E5B-464C-BA73-AD6F7B6C6359}" type="datetimeFigureOut">
              <a:rPr lang="he-IL" smtClean="0"/>
              <a:t>ד'/אלול/תשע"ט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2"/>
          </p:nvPr>
        </p:nvSpPr>
        <p:spPr>
          <a:xfrm>
            <a:off x="3886201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86EB7618-C087-4AEC-8B95-FA406205978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895015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1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09C73DD5-FE02-421C-9EFB-8FF06A130C00}" type="datetimeFigureOut">
              <a:rPr lang="he-IL" smtClean="0"/>
              <a:t>ד'/אלול/תשע"ט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1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1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8FF96E8F-AA3B-4EE2-8E3F-767AB6CB5A7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297632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שקופית שע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תמונה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7974" y="1840543"/>
            <a:ext cx="9734026" cy="3780879"/>
          </a:xfrm>
          <a:prstGeom prst="rect">
            <a:avLst/>
          </a:prstGeom>
        </p:spPr>
      </p:pic>
      <p:sp>
        <p:nvSpPr>
          <p:cNvPr id="2" name="כותרת 1"/>
          <p:cNvSpPr>
            <a:spLocks noGrp="1"/>
          </p:cNvSpPr>
          <p:nvPr>
            <p:ph type="ctrTitle" hasCustomPrompt="1"/>
          </p:nvPr>
        </p:nvSpPr>
        <p:spPr>
          <a:xfrm>
            <a:off x="4009937" y="2986481"/>
            <a:ext cx="7908022" cy="713065"/>
          </a:xfrm>
        </p:spPr>
        <p:txBody>
          <a:bodyPr anchor="t"/>
          <a:lstStyle>
            <a:lvl1pPr algn="r">
              <a:defRPr sz="6000" b="1"/>
            </a:lvl1pPr>
          </a:lstStyle>
          <a:p>
            <a:r>
              <a:rPr lang="he-IL" dirty="0" smtClean="0"/>
              <a:t>שער מצגת ללא תמונה</a:t>
            </a:r>
            <a:endParaRPr lang="he-IL" dirty="0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 hasCustomPrompt="1"/>
          </p:nvPr>
        </p:nvSpPr>
        <p:spPr>
          <a:xfrm>
            <a:off x="4009937" y="4008069"/>
            <a:ext cx="7908022" cy="463263"/>
          </a:xfrm>
        </p:spPr>
        <p:txBody>
          <a:bodyPr/>
          <a:lstStyle>
            <a:lvl1pPr marL="0" indent="0" algn="r">
              <a:buNone/>
              <a:defRPr sz="24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dirty="0" smtClean="0"/>
              <a:t>שם, תפקיד, אגף</a:t>
            </a:r>
            <a:endParaRPr lang="he-IL" dirty="0"/>
          </a:p>
        </p:txBody>
      </p:sp>
      <p:sp>
        <p:nvSpPr>
          <p:cNvPr id="23" name="מציין מיקום טקסט 22"/>
          <p:cNvSpPr>
            <a:spLocks noGrp="1"/>
          </p:cNvSpPr>
          <p:nvPr>
            <p:ph type="body" sz="quarter" idx="15" hasCustomPrompt="1"/>
          </p:nvPr>
        </p:nvSpPr>
        <p:spPr>
          <a:xfrm>
            <a:off x="3556932" y="5134936"/>
            <a:ext cx="1442906" cy="308447"/>
          </a:xfrm>
        </p:spPr>
        <p:txBody>
          <a:bodyPr>
            <a:no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he-IL" dirty="0" smtClean="0"/>
              <a:t>חודש, שנה</a:t>
            </a:r>
            <a:endParaRPr lang="he-IL" dirty="0"/>
          </a:p>
        </p:txBody>
      </p:sp>
      <p:sp>
        <p:nvSpPr>
          <p:cNvPr id="9" name="מציין מיקום טקסט 22"/>
          <p:cNvSpPr>
            <a:spLocks noGrp="1"/>
          </p:cNvSpPr>
          <p:nvPr>
            <p:ph type="body" sz="quarter" idx="16" hasCustomPrompt="1"/>
          </p:nvPr>
        </p:nvSpPr>
        <p:spPr>
          <a:xfrm>
            <a:off x="10472746" y="1872896"/>
            <a:ext cx="1442906" cy="308447"/>
          </a:xfrm>
        </p:spPr>
        <p:txBody>
          <a:bodyPr>
            <a:no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he-IL" dirty="0" smtClean="0"/>
              <a:t>חודש, שנה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9269225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שקופית שער עם תמ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תמונה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1840543"/>
            <a:ext cx="12256316" cy="4677703"/>
          </a:xfrm>
          <a:prstGeom prst="rect">
            <a:avLst/>
          </a:prstGeom>
        </p:spPr>
      </p:pic>
      <p:sp>
        <p:nvSpPr>
          <p:cNvPr id="8" name="כותרת 1"/>
          <p:cNvSpPr>
            <a:spLocks noGrp="1"/>
          </p:cNvSpPr>
          <p:nvPr>
            <p:ph type="ctrTitle" hasCustomPrompt="1"/>
          </p:nvPr>
        </p:nvSpPr>
        <p:spPr>
          <a:xfrm>
            <a:off x="2147581" y="4578397"/>
            <a:ext cx="7908022" cy="713065"/>
          </a:xfrm>
        </p:spPr>
        <p:txBody>
          <a:bodyPr anchor="t"/>
          <a:lstStyle>
            <a:lvl1pPr algn="r">
              <a:defRPr sz="6000" b="1"/>
            </a:lvl1pPr>
          </a:lstStyle>
          <a:p>
            <a:r>
              <a:rPr lang="he-IL" dirty="0" smtClean="0"/>
              <a:t>שער מצגת עם תמונה</a:t>
            </a:r>
            <a:endParaRPr lang="he-IL" dirty="0"/>
          </a:p>
        </p:txBody>
      </p:sp>
      <p:sp>
        <p:nvSpPr>
          <p:cNvPr id="9" name="כותרת משנה 2"/>
          <p:cNvSpPr>
            <a:spLocks noGrp="1"/>
          </p:cNvSpPr>
          <p:nvPr>
            <p:ph type="subTitle" idx="1" hasCustomPrompt="1"/>
          </p:nvPr>
        </p:nvSpPr>
        <p:spPr>
          <a:xfrm>
            <a:off x="2147581" y="5484556"/>
            <a:ext cx="7908022" cy="463238"/>
          </a:xfrm>
        </p:spPr>
        <p:txBody>
          <a:bodyPr/>
          <a:lstStyle>
            <a:lvl1pPr marL="0" indent="0" algn="r">
              <a:buNone/>
              <a:defRPr sz="24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dirty="0" smtClean="0"/>
              <a:t>שם, תפקיד, אגף</a:t>
            </a:r>
            <a:endParaRPr lang="he-IL" dirty="0"/>
          </a:p>
        </p:txBody>
      </p:sp>
      <p:sp>
        <p:nvSpPr>
          <p:cNvPr id="2" name="מלבן 1"/>
          <p:cNvSpPr/>
          <p:nvPr userDrawn="1"/>
        </p:nvSpPr>
        <p:spPr>
          <a:xfrm>
            <a:off x="0" y="0"/>
            <a:ext cx="6803473" cy="4169328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200" dirty="0" smtClean="0">
                <a:solidFill>
                  <a:schemeClr val="bg1">
                    <a:lumMod val="50000"/>
                  </a:schemeClr>
                </a:solidFill>
              </a:rPr>
              <a:t>הכנס תמונה</a:t>
            </a:r>
            <a:endParaRPr lang="he-IL" sz="3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מציין מיקום טקסט 22"/>
          <p:cNvSpPr>
            <a:spLocks noGrp="1"/>
          </p:cNvSpPr>
          <p:nvPr>
            <p:ph type="body" sz="quarter" idx="16" hasCustomPrompt="1"/>
          </p:nvPr>
        </p:nvSpPr>
        <p:spPr>
          <a:xfrm>
            <a:off x="10472746" y="1872896"/>
            <a:ext cx="1442906" cy="350187"/>
          </a:xfrm>
        </p:spPr>
        <p:txBody>
          <a:bodyPr>
            <a:no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he-IL" dirty="0" smtClean="0"/>
              <a:t>חודש, שנה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4239935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שקופית שער פנימי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קבוצה 5"/>
          <p:cNvGrpSpPr/>
          <p:nvPr userDrawn="1"/>
        </p:nvGrpSpPr>
        <p:grpSpPr>
          <a:xfrm>
            <a:off x="-2" y="1"/>
            <a:ext cx="9448801" cy="6459522"/>
            <a:chOff x="-2" y="0"/>
            <a:chExt cx="9515476" cy="7067550"/>
          </a:xfrm>
        </p:grpSpPr>
        <p:pic>
          <p:nvPicPr>
            <p:cNvPr id="7" name="תמונה 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2" y="2562225"/>
              <a:ext cx="9515476" cy="4505325"/>
            </a:xfrm>
            <a:prstGeom prst="rect">
              <a:avLst/>
            </a:prstGeom>
          </p:spPr>
        </p:pic>
        <p:sp>
          <p:nvSpPr>
            <p:cNvPr id="10" name="מלבן 9"/>
            <p:cNvSpPr/>
            <p:nvPr userDrawn="1"/>
          </p:nvSpPr>
          <p:spPr>
            <a:xfrm>
              <a:off x="1" y="0"/>
              <a:ext cx="9394385" cy="256222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sp>
        <p:nvSpPr>
          <p:cNvPr id="18" name="מציין מיקום טקסט 14"/>
          <p:cNvSpPr>
            <a:spLocks noGrp="1"/>
          </p:cNvSpPr>
          <p:nvPr>
            <p:ph type="body" sz="quarter" idx="13" hasCustomPrompt="1"/>
          </p:nvPr>
        </p:nvSpPr>
        <p:spPr>
          <a:xfrm>
            <a:off x="753436" y="2488457"/>
            <a:ext cx="8317683" cy="629013"/>
          </a:xfrm>
        </p:spPr>
        <p:txBody>
          <a:bodyPr>
            <a:noAutofit/>
          </a:bodyPr>
          <a:lstStyle>
            <a:lvl1pPr marL="0" indent="0">
              <a:buNone/>
              <a:defRPr sz="60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he-IL" dirty="0" smtClean="0"/>
              <a:t>כותרת שער פנימי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402480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שקופית שער פנימי עם תמ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קבוצה 5"/>
          <p:cNvGrpSpPr/>
          <p:nvPr userDrawn="1"/>
        </p:nvGrpSpPr>
        <p:grpSpPr>
          <a:xfrm>
            <a:off x="-2" y="1"/>
            <a:ext cx="9448801" cy="6459522"/>
            <a:chOff x="-2" y="0"/>
            <a:chExt cx="9515476" cy="7067550"/>
          </a:xfrm>
        </p:grpSpPr>
        <p:pic>
          <p:nvPicPr>
            <p:cNvPr id="7" name="תמונה 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2" y="2562225"/>
              <a:ext cx="9515476" cy="4505325"/>
            </a:xfrm>
            <a:prstGeom prst="rect">
              <a:avLst/>
            </a:prstGeom>
          </p:spPr>
        </p:pic>
        <p:sp>
          <p:nvSpPr>
            <p:cNvPr id="10" name="מלבן 9"/>
            <p:cNvSpPr/>
            <p:nvPr userDrawn="1"/>
          </p:nvSpPr>
          <p:spPr>
            <a:xfrm>
              <a:off x="1" y="0"/>
              <a:ext cx="9394385" cy="256222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sp>
        <p:nvSpPr>
          <p:cNvPr id="8" name="מלבן 7"/>
          <p:cNvSpPr/>
          <p:nvPr userDrawn="1"/>
        </p:nvSpPr>
        <p:spPr>
          <a:xfrm>
            <a:off x="0" y="0"/>
            <a:ext cx="6803473" cy="4169328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200" dirty="0" smtClean="0">
                <a:solidFill>
                  <a:schemeClr val="bg1">
                    <a:lumMod val="50000"/>
                  </a:schemeClr>
                </a:solidFill>
              </a:rPr>
              <a:t>הכנס תמונה</a:t>
            </a:r>
            <a:endParaRPr lang="he-IL" sz="3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מציין מיקום טקסט 14"/>
          <p:cNvSpPr>
            <a:spLocks noGrp="1"/>
          </p:cNvSpPr>
          <p:nvPr>
            <p:ph type="body" sz="quarter" idx="13" hasCustomPrompt="1"/>
          </p:nvPr>
        </p:nvSpPr>
        <p:spPr>
          <a:xfrm>
            <a:off x="753436" y="4577318"/>
            <a:ext cx="8317683" cy="629013"/>
          </a:xfrm>
        </p:spPr>
        <p:txBody>
          <a:bodyPr>
            <a:noAutofit/>
          </a:bodyPr>
          <a:lstStyle>
            <a:lvl1pPr marL="0" indent="0">
              <a:buNone/>
              <a:defRPr sz="60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he-IL" dirty="0" smtClean="0"/>
              <a:t>כותרת שער פנימי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741878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שקופית 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תמונה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613783" cy="1484616"/>
          </a:xfrm>
          <a:prstGeom prst="rect">
            <a:avLst/>
          </a:prstGeom>
        </p:spPr>
      </p:pic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696287" y="1598700"/>
            <a:ext cx="11153830" cy="4709822"/>
          </a:xfrm>
        </p:spPr>
        <p:txBody>
          <a:bodyPr>
            <a:normAutofit/>
          </a:bodyPr>
          <a:lstStyle>
            <a:lvl1pPr marL="228600" indent="-228600">
              <a:buClr>
                <a:schemeClr val="accent3"/>
              </a:buClr>
              <a:defRPr sz="2400">
                <a:solidFill>
                  <a:schemeClr val="accent1"/>
                </a:solidFill>
              </a:defRPr>
            </a:lvl1pPr>
            <a:lvl2pPr>
              <a:buClr>
                <a:schemeClr val="accent3"/>
              </a:buClr>
              <a:defRPr sz="2000">
                <a:solidFill>
                  <a:schemeClr val="accent1"/>
                </a:solidFill>
              </a:defRPr>
            </a:lvl2pPr>
            <a:lvl3pPr>
              <a:buClr>
                <a:schemeClr val="accent3"/>
              </a:buClr>
              <a:defRPr sz="1800">
                <a:solidFill>
                  <a:schemeClr val="accent1"/>
                </a:solidFill>
              </a:defRPr>
            </a:lvl3pPr>
            <a:lvl4pPr>
              <a:buClr>
                <a:schemeClr val="accent3"/>
              </a:buClr>
              <a:defRPr sz="1600">
                <a:solidFill>
                  <a:schemeClr val="accent1"/>
                </a:solidFill>
              </a:defRPr>
            </a:lvl4pPr>
            <a:lvl5pPr>
              <a:buClr>
                <a:schemeClr val="accent3"/>
              </a:buClr>
              <a:defRPr sz="1600">
                <a:solidFill>
                  <a:schemeClr val="accent1"/>
                </a:solidFill>
              </a:defRPr>
            </a:lvl5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 dirty="0"/>
          </a:p>
        </p:txBody>
      </p:sp>
      <p:sp>
        <p:nvSpPr>
          <p:cNvPr id="18" name="מציין מיקום טקסט 14"/>
          <p:cNvSpPr>
            <a:spLocks noGrp="1"/>
          </p:cNvSpPr>
          <p:nvPr>
            <p:ph type="body" sz="quarter" idx="11" hasCustomPrompt="1"/>
          </p:nvPr>
        </p:nvSpPr>
        <p:spPr>
          <a:xfrm>
            <a:off x="696286" y="806392"/>
            <a:ext cx="8317683" cy="278117"/>
          </a:xfrm>
        </p:spPr>
        <p:txBody>
          <a:bodyPr>
            <a:noAutofit/>
          </a:bodyPr>
          <a:lstStyle>
            <a:lvl1pPr marL="0" indent="0">
              <a:buNone/>
              <a:defRPr sz="2400" b="0" baseline="0"/>
            </a:lvl1pPr>
          </a:lstStyle>
          <a:p>
            <a:pPr lvl="0"/>
            <a:r>
              <a:rPr lang="he-IL" dirty="0" smtClean="0"/>
              <a:t>תת כותרת </a:t>
            </a:r>
            <a:endParaRPr lang="he-IL" dirty="0"/>
          </a:p>
        </p:txBody>
      </p:sp>
      <p:sp>
        <p:nvSpPr>
          <p:cNvPr id="8" name="מציין מיקום טקסט 14"/>
          <p:cNvSpPr>
            <a:spLocks noGrp="1"/>
          </p:cNvSpPr>
          <p:nvPr>
            <p:ph type="body" sz="quarter" idx="13" hasCustomPrompt="1"/>
          </p:nvPr>
        </p:nvSpPr>
        <p:spPr>
          <a:xfrm>
            <a:off x="696286" y="222818"/>
            <a:ext cx="8317683" cy="629013"/>
          </a:xfrm>
        </p:spPr>
        <p:txBody>
          <a:bodyPr>
            <a:noAutofit/>
          </a:bodyPr>
          <a:lstStyle>
            <a:lvl1pPr marL="0" indent="0">
              <a:buNone/>
              <a:defRPr sz="3600" b="1" baseline="0"/>
            </a:lvl1pPr>
          </a:lstStyle>
          <a:p>
            <a:pPr lvl="0"/>
            <a:r>
              <a:rPr lang="he-IL" dirty="0" smtClean="0"/>
              <a:t>כותרת עליונה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1441836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שקופית סיו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תמונה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7974" y="1840543"/>
            <a:ext cx="9734025" cy="3780879"/>
          </a:xfrm>
          <a:prstGeom prst="rect">
            <a:avLst/>
          </a:prstGeom>
        </p:spPr>
      </p:pic>
      <p:sp>
        <p:nvSpPr>
          <p:cNvPr id="4" name="כותרת 1"/>
          <p:cNvSpPr>
            <a:spLocks noGrp="1"/>
          </p:cNvSpPr>
          <p:nvPr>
            <p:ph type="ctrTitle" hasCustomPrompt="1"/>
          </p:nvPr>
        </p:nvSpPr>
        <p:spPr>
          <a:xfrm>
            <a:off x="4009937" y="2986481"/>
            <a:ext cx="7908022" cy="713065"/>
          </a:xfrm>
        </p:spPr>
        <p:txBody>
          <a:bodyPr anchor="t"/>
          <a:lstStyle>
            <a:lvl1pPr algn="r">
              <a:defRPr sz="6000" b="1"/>
            </a:lvl1pPr>
          </a:lstStyle>
          <a:p>
            <a:r>
              <a:rPr lang="he-IL" dirty="0" smtClean="0"/>
              <a:t>תודה על ההקשבה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513678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5F8D7A-EF09-483D-812B-8F3D975361D6}" type="datetimeFigureOut">
              <a:rPr lang="he-IL" smtClean="0"/>
              <a:t>ד'/אלול/תשע"ט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pic>
        <p:nvPicPr>
          <p:cNvPr id="13" name="תמונה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0039" y="238898"/>
            <a:ext cx="1989197" cy="600002"/>
          </a:xfrm>
          <a:prstGeom prst="rect">
            <a:avLst/>
          </a:prstGeom>
        </p:spPr>
      </p:pic>
      <p:sp>
        <p:nvSpPr>
          <p:cNvPr id="14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27B3738-0C8A-4A44-AD09-7EFA1190E55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68630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5" r:id="rId2"/>
    <p:sldLayoutId id="2147483674" r:id="rId3"/>
    <p:sldLayoutId id="2147483676" r:id="rId4"/>
    <p:sldLayoutId id="2147483663" r:id="rId5"/>
    <p:sldLayoutId id="2147483668" r:id="rId6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n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2906038" y="2432957"/>
            <a:ext cx="9011921" cy="1266589"/>
          </a:xfrm>
        </p:spPr>
        <p:txBody>
          <a:bodyPr>
            <a:noAutofit/>
          </a:bodyPr>
          <a:lstStyle/>
          <a:p>
            <a:r>
              <a:rPr lang="he-IL" sz="6600" dirty="0"/>
              <a:t>חוזר מסמך </a:t>
            </a:r>
            <a:r>
              <a:rPr lang="he-IL" sz="6600" dirty="0" smtClean="0"/>
              <a:t>הנמקה</a:t>
            </a:r>
            <a:endParaRPr lang="he-IL" sz="3200" dirty="0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3364302" y="4008069"/>
            <a:ext cx="8553657" cy="496615"/>
          </a:xfrm>
        </p:spPr>
        <p:txBody>
          <a:bodyPr>
            <a:normAutofit/>
          </a:bodyPr>
          <a:lstStyle/>
          <a:p>
            <a:r>
              <a:rPr lang="he-IL" sz="2800" dirty="0" smtClean="0"/>
              <a:t>יעל נסים – גליק, מנהלת שיווק והדרכה, מנורה מבטחים ביטוח</a:t>
            </a:r>
            <a:endParaRPr lang="he-IL" sz="2800" dirty="0"/>
          </a:p>
        </p:txBody>
      </p:sp>
      <p:sp>
        <p:nvSpPr>
          <p:cNvPr id="7" name="מציין מיקום טקסט 6"/>
          <p:cNvSpPr>
            <a:spLocks noGrp="1"/>
          </p:cNvSpPr>
          <p:nvPr>
            <p:ph type="body" sz="quarter" idx="16"/>
          </p:nvPr>
        </p:nvSpPr>
        <p:spPr>
          <a:xfrm>
            <a:off x="10075653" y="1872896"/>
            <a:ext cx="1839999" cy="308447"/>
          </a:xfrm>
        </p:spPr>
        <p:txBody>
          <a:bodyPr/>
          <a:lstStyle/>
          <a:p>
            <a:r>
              <a:rPr lang="he-IL" dirty="0" smtClean="0"/>
              <a:t>ספטמבר, 2019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067080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2906038" y="2432957"/>
            <a:ext cx="9011921" cy="1266589"/>
          </a:xfrm>
        </p:spPr>
        <p:txBody>
          <a:bodyPr>
            <a:noAutofit/>
          </a:bodyPr>
          <a:lstStyle/>
          <a:p>
            <a:r>
              <a:rPr lang="he-IL" sz="6600" dirty="0"/>
              <a:t>חוזר מסמך </a:t>
            </a:r>
            <a:r>
              <a:rPr lang="he-IL" sz="6600" dirty="0" smtClean="0"/>
              <a:t>הנמקה</a:t>
            </a:r>
            <a:endParaRPr lang="he-IL" sz="3200" dirty="0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4009937" y="4008069"/>
            <a:ext cx="7908022" cy="496615"/>
          </a:xfrm>
        </p:spPr>
        <p:txBody>
          <a:bodyPr>
            <a:normAutofit/>
          </a:bodyPr>
          <a:lstStyle/>
          <a:p>
            <a:r>
              <a:rPr lang="he-IL" sz="2800" dirty="0" smtClean="0"/>
              <a:t>יעל נסים – גליק, מנהלת שיווק והדרכה, אגף ביטוח חיים</a:t>
            </a:r>
            <a:endParaRPr lang="he-IL" sz="2800" dirty="0"/>
          </a:p>
        </p:txBody>
      </p:sp>
      <p:sp>
        <p:nvSpPr>
          <p:cNvPr id="7" name="מציין מיקום טקסט 6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he-IL" dirty="0" smtClean="0"/>
              <a:t>יולי, 2019</a:t>
            </a:r>
            <a:endParaRPr lang="he-IL" dirty="0"/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516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47117" y="241540"/>
            <a:ext cx="6003985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200" dirty="0" smtClean="0"/>
              <a:t>מטרות החוזר</a:t>
            </a:r>
            <a:endParaRPr lang="he-IL" sz="3200" dirty="0"/>
          </a:p>
        </p:txBody>
      </p:sp>
      <p:sp>
        <p:nvSpPr>
          <p:cNvPr id="5" name="מלבן 4"/>
          <p:cNvSpPr/>
          <p:nvPr/>
        </p:nvSpPr>
        <p:spPr>
          <a:xfrm>
            <a:off x="376687" y="1759161"/>
            <a:ext cx="1143862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e-IL" sz="3200" u="sng" dirty="0"/>
              <a:t>הרחבת המידע </a:t>
            </a:r>
            <a:r>
              <a:rPr lang="he-IL" sz="3200" dirty="0"/>
              <a:t>הניתן ללקוח במעמד רכישת המוצר הפנסיוני</a:t>
            </a:r>
          </a:p>
          <a:p>
            <a:pPr algn="ctr"/>
            <a:endParaRPr lang="he-IL" sz="3200" dirty="0"/>
          </a:p>
          <a:p>
            <a:pPr algn="ctr"/>
            <a:r>
              <a:rPr lang="he-IL" sz="3200" u="sng" dirty="0"/>
              <a:t>ושיקוף המידע</a:t>
            </a:r>
            <a:r>
              <a:rPr lang="he-IL" sz="3200" dirty="0"/>
              <a:t> בנוגע להתפתחות הפרמיה ולנתוני הקצבה בעת פרישה  </a:t>
            </a:r>
          </a:p>
        </p:txBody>
      </p:sp>
    </p:spTree>
    <p:extLst>
      <p:ext uri="{BB962C8B-B14F-4D97-AF65-F5344CB8AC3E}">
        <p14:creationId xmlns:p14="http://schemas.microsoft.com/office/powerpoint/2010/main" val="200285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2330"/>
            <a:ext cx="12192000" cy="6952891"/>
          </a:xfrm>
          <a:prstGeom prst="rect">
            <a:avLst/>
          </a:prstGeom>
        </p:spPr>
      </p:pic>
      <p:sp>
        <p:nvSpPr>
          <p:cNvPr id="7" name="מציין מיקום טקסט 3"/>
          <p:cNvSpPr>
            <a:spLocks noGrp="1"/>
          </p:cNvSpPr>
          <p:nvPr>
            <p:ph type="body" sz="quarter" idx="13"/>
          </p:nvPr>
        </p:nvSpPr>
        <p:spPr>
          <a:xfrm>
            <a:off x="3712142" y="285822"/>
            <a:ext cx="8317683" cy="629013"/>
          </a:xfrm>
        </p:spPr>
        <p:txBody>
          <a:bodyPr/>
          <a:lstStyle/>
          <a:p>
            <a:r>
              <a:rPr lang="he-IL" b="0" dirty="0" smtClean="0"/>
              <a:t>עיקרי החוזר  - 4 היבטים עיקריים</a:t>
            </a:r>
            <a:endParaRPr lang="he-IL" b="0" dirty="0"/>
          </a:p>
        </p:txBody>
      </p:sp>
      <p:sp>
        <p:nvSpPr>
          <p:cNvPr id="13" name="אליפסה 12"/>
          <p:cNvSpPr/>
          <p:nvPr/>
        </p:nvSpPr>
        <p:spPr>
          <a:xfrm>
            <a:off x="11250396" y="1375611"/>
            <a:ext cx="533287" cy="5423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1</a:t>
            </a:r>
            <a:endParaRPr lang="he-IL" sz="32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4" name="אליפסה 13"/>
          <p:cNvSpPr/>
          <p:nvPr/>
        </p:nvSpPr>
        <p:spPr>
          <a:xfrm>
            <a:off x="11251171" y="5455810"/>
            <a:ext cx="567624" cy="5423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4</a:t>
            </a:r>
            <a:endParaRPr lang="he-IL" sz="32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5" name="אליפסה 14"/>
          <p:cNvSpPr/>
          <p:nvPr/>
        </p:nvSpPr>
        <p:spPr>
          <a:xfrm>
            <a:off x="11233227" y="2672847"/>
            <a:ext cx="567624" cy="5423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2</a:t>
            </a:r>
            <a:endParaRPr lang="he-IL" sz="32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6" name="אליפסה 15"/>
          <p:cNvSpPr/>
          <p:nvPr/>
        </p:nvSpPr>
        <p:spPr>
          <a:xfrm>
            <a:off x="11250396" y="3958731"/>
            <a:ext cx="567624" cy="5423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3</a:t>
            </a:r>
            <a:endParaRPr lang="he-IL" sz="32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272067" y="1337140"/>
            <a:ext cx="3769743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200" dirty="0" smtClean="0"/>
              <a:t>השוואה</a:t>
            </a:r>
            <a:endParaRPr lang="he-IL" sz="3200" dirty="0"/>
          </a:p>
        </p:txBody>
      </p:sp>
      <p:sp>
        <p:nvSpPr>
          <p:cNvPr id="17" name="TextBox 16"/>
          <p:cNvSpPr txBox="1"/>
          <p:nvPr/>
        </p:nvSpPr>
        <p:spPr>
          <a:xfrm>
            <a:off x="7283624" y="2643472"/>
            <a:ext cx="3769743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200" dirty="0" smtClean="0"/>
              <a:t>חישוב תחזית</a:t>
            </a:r>
            <a:endParaRPr lang="he-IL" sz="3200" dirty="0"/>
          </a:p>
        </p:txBody>
      </p:sp>
      <p:sp>
        <p:nvSpPr>
          <p:cNvPr id="19" name="TextBox 18"/>
          <p:cNvSpPr txBox="1"/>
          <p:nvPr/>
        </p:nvSpPr>
        <p:spPr>
          <a:xfrm>
            <a:off x="7283624" y="3937507"/>
            <a:ext cx="3769743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200" dirty="0" smtClean="0"/>
              <a:t>צרכים אישיים</a:t>
            </a:r>
            <a:endParaRPr lang="he-IL" sz="3200" dirty="0"/>
          </a:p>
        </p:txBody>
      </p:sp>
      <p:sp>
        <p:nvSpPr>
          <p:cNvPr id="20" name="TextBox 19"/>
          <p:cNvSpPr txBox="1"/>
          <p:nvPr/>
        </p:nvSpPr>
        <p:spPr>
          <a:xfrm>
            <a:off x="7272066" y="5413363"/>
            <a:ext cx="3769743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200" dirty="0" smtClean="0"/>
              <a:t>מוצרים נוספים</a:t>
            </a:r>
            <a:endParaRPr lang="he-IL" sz="3200" dirty="0"/>
          </a:p>
        </p:txBody>
      </p:sp>
    </p:spTree>
    <p:extLst>
      <p:ext uri="{BB962C8B-B14F-4D97-AF65-F5344CB8AC3E}">
        <p14:creationId xmlns:p14="http://schemas.microsoft.com/office/powerpoint/2010/main" val="3734314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52891"/>
          </a:xfrm>
          <a:prstGeom prst="rect">
            <a:avLst/>
          </a:prstGeom>
        </p:spPr>
      </p:pic>
      <p:sp>
        <p:nvSpPr>
          <p:cNvPr id="3" name="מציין מיקום טקסט 2"/>
          <p:cNvSpPr>
            <a:spLocks noGrp="1"/>
          </p:cNvSpPr>
          <p:nvPr>
            <p:ph type="body" sz="quarter" idx="13"/>
          </p:nvPr>
        </p:nvSpPr>
        <p:spPr>
          <a:xfrm>
            <a:off x="3770800" y="286770"/>
            <a:ext cx="8317683" cy="629013"/>
          </a:xfrm>
        </p:spPr>
        <p:txBody>
          <a:bodyPr>
            <a:normAutofit/>
          </a:bodyPr>
          <a:lstStyle/>
          <a:p>
            <a:r>
              <a:rPr lang="he-IL" b="0" dirty="0" smtClean="0"/>
              <a:t> חובת </a:t>
            </a:r>
            <a:r>
              <a:rPr lang="he-IL" b="0" dirty="0"/>
              <a:t>השוואה בין קופות גמל לקצבה</a:t>
            </a:r>
          </a:p>
          <a:p>
            <a:endParaRPr lang="he-IL" b="0" dirty="0"/>
          </a:p>
        </p:txBody>
      </p:sp>
      <p:sp>
        <p:nvSpPr>
          <p:cNvPr id="4" name="מציין מיקום תוכן 1"/>
          <p:cNvSpPr>
            <a:spLocks noGrp="1"/>
          </p:cNvSpPr>
          <p:nvPr>
            <p:ph idx="1"/>
          </p:nvPr>
        </p:nvSpPr>
        <p:spPr>
          <a:xfrm>
            <a:off x="248805" y="1202552"/>
            <a:ext cx="11694390" cy="470982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he-IL" sz="2800" b="1" dirty="0" smtClean="0"/>
              <a:t>מטרת ההשוואה : </a:t>
            </a:r>
          </a:p>
          <a:p>
            <a:pPr marL="0" indent="0">
              <a:buNone/>
            </a:pPr>
            <a:r>
              <a:rPr lang="he-IL" sz="2800" dirty="0" smtClean="0"/>
              <a:t>המחשת ההשפעה של בחירת מוצרים שונים על צבירת החיסכון העתידית  </a:t>
            </a:r>
          </a:p>
          <a:p>
            <a:pPr marL="0" indent="0">
              <a:buNone/>
            </a:pPr>
            <a:r>
              <a:rPr lang="he-IL" sz="2800" dirty="0" smtClean="0"/>
              <a:t>ועל עלות הכיסויים הנוספים</a:t>
            </a:r>
          </a:p>
          <a:p>
            <a:pPr marL="0" indent="0">
              <a:buNone/>
            </a:pPr>
            <a:endParaRPr lang="he-IL" dirty="0" smtClean="0"/>
          </a:p>
          <a:p>
            <a:pPr marL="0" indent="0">
              <a:buNone/>
            </a:pPr>
            <a:r>
              <a:rPr lang="he-IL" sz="2800" b="1" dirty="0"/>
              <a:t>מי משתתף בהשוואה? </a:t>
            </a:r>
            <a:r>
              <a:rPr lang="he-IL" sz="2800" dirty="0"/>
              <a:t>ביטוח מנהלים, קופת גמל, קרן פנסיה </a:t>
            </a:r>
          </a:p>
          <a:p>
            <a:pPr marL="0" indent="0">
              <a:buNone/>
            </a:pPr>
            <a:endParaRPr lang="he-IL" b="1" dirty="0"/>
          </a:p>
          <a:p>
            <a:pPr marL="0" indent="0">
              <a:buNone/>
            </a:pPr>
            <a:r>
              <a:rPr lang="he-IL" sz="2800" b="1" dirty="0"/>
              <a:t>מתי יש לבצע השוואה ? </a:t>
            </a:r>
          </a:p>
          <a:p>
            <a:pPr marL="0" indent="0" algn="just">
              <a:buNone/>
            </a:pPr>
            <a:r>
              <a:rPr lang="he-IL" sz="2800" b="1" dirty="0"/>
              <a:t>צירוף</a:t>
            </a:r>
            <a:r>
              <a:rPr lang="he-IL" sz="2800" dirty="0"/>
              <a:t> : (מכירה חדשה) יש לערוך השוואה בין המוצר המומלץ לשני המוצרים  האחרים</a:t>
            </a:r>
          </a:p>
          <a:p>
            <a:pPr marL="0" indent="0" algn="just">
              <a:buNone/>
            </a:pPr>
            <a:r>
              <a:rPr lang="he-IL" dirty="0" smtClean="0"/>
              <a:t>  </a:t>
            </a:r>
            <a:endParaRPr lang="he-IL" dirty="0"/>
          </a:p>
          <a:p>
            <a:pPr marL="0" indent="0" algn="just">
              <a:buNone/>
            </a:pPr>
            <a:r>
              <a:rPr lang="he-IL" sz="2800" b="1" dirty="0"/>
              <a:t>ניוד </a:t>
            </a:r>
            <a:r>
              <a:rPr lang="he-IL" b="1" dirty="0" smtClean="0"/>
              <a:t>  </a:t>
            </a:r>
            <a:r>
              <a:rPr lang="he-IL" dirty="0" smtClean="0"/>
              <a:t>:   </a:t>
            </a:r>
            <a:r>
              <a:rPr lang="he-IL" sz="2800" dirty="0"/>
              <a:t>יש לערוך השוואה בין מוצר קיים למוצר מומלץ +</a:t>
            </a:r>
          </a:p>
          <a:p>
            <a:pPr marL="0" indent="0" algn="just">
              <a:buNone/>
            </a:pPr>
            <a:r>
              <a:rPr lang="he-IL" sz="2800" dirty="0"/>
              <a:t>          </a:t>
            </a:r>
            <a:r>
              <a:rPr lang="he-IL" sz="2800" dirty="0" smtClean="0"/>
              <a:t>השוואה </a:t>
            </a:r>
            <a:r>
              <a:rPr lang="he-IL" sz="2800" dirty="0"/>
              <a:t>בין המוצר המומלץ לשני המוצרים  האחרים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endParaRPr lang="he-IL" dirty="0" smtClean="0"/>
          </a:p>
        </p:txBody>
      </p:sp>
      <p:sp>
        <p:nvSpPr>
          <p:cNvPr id="5" name="אליפסה 4"/>
          <p:cNvSpPr/>
          <p:nvPr/>
        </p:nvSpPr>
        <p:spPr>
          <a:xfrm>
            <a:off x="70731" y="286770"/>
            <a:ext cx="567624" cy="5423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200" dirty="0" smtClean="0">
                <a:solidFill>
                  <a:schemeClr val="tx1"/>
                </a:solidFill>
              </a:rPr>
              <a:t>1</a:t>
            </a:r>
            <a:endParaRPr lang="he-IL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4396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52891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154" y="1337093"/>
            <a:ext cx="10372725" cy="5159135"/>
          </a:xfrm>
          <a:prstGeom prst="rect">
            <a:avLst/>
          </a:prstGeom>
        </p:spPr>
      </p:pic>
      <p:sp>
        <p:nvSpPr>
          <p:cNvPr id="4" name="מציין מיקום טקסט 2"/>
          <p:cNvSpPr>
            <a:spLocks noGrp="1"/>
          </p:cNvSpPr>
          <p:nvPr>
            <p:ph type="body" sz="quarter" idx="13"/>
          </p:nvPr>
        </p:nvSpPr>
        <p:spPr>
          <a:xfrm>
            <a:off x="3669780" y="265765"/>
            <a:ext cx="8317683" cy="629013"/>
          </a:xfrm>
        </p:spPr>
        <p:txBody>
          <a:bodyPr>
            <a:normAutofit/>
          </a:bodyPr>
          <a:lstStyle/>
          <a:p>
            <a:r>
              <a:rPr lang="he-IL" sz="3200" b="0" dirty="0" smtClean="0"/>
              <a:t> </a:t>
            </a:r>
            <a:r>
              <a:rPr lang="he-IL" b="0" dirty="0"/>
              <a:t>חובת השוואה בין קופות גמל לקצבה</a:t>
            </a:r>
          </a:p>
          <a:p>
            <a:endParaRPr lang="he-IL" sz="3200" b="0" dirty="0"/>
          </a:p>
        </p:txBody>
      </p:sp>
    </p:spTree>
    <p:extLst>
      <p:ext uri="{BB962C8B-B14F-4D97-AF65-F5344CB8AC3E}">
        <p14:creationId xmlns:p14="http://schemas.microsoft.com/office/powerpoint/2010/main" val="2631280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52891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645" y="1626708"/>
            <a:ext cx="10382250" cy="4467225"/>
          </a:xfrm>
          <a:prstGeom prst="rect">
            <a:avLst/>
          </a:prstGeom>
        </p:spPr>
      </p:pic>
      <p:sp>
        <p:nvSpPr>
          <p:cNvPr id="4" name="מציין מיקום טקסט 2"/>
          <p:cNvSpPr>
            <a:spLocks noGrp="1"/>
          </p:cNvSpPr>
          <p:nvPr>
            <p:ph type="body" sz="quarter" idx="13"/>
          </p:nvPr>
        </p:nvSpPr>
        <p:spPr>
          <a:xfrm>
            <a:off x="3669780" y="265765"/>
            <a:ext cx="8317683" cy="629013"/>
          </a:xfrm>
        </p:spPr>
        <p:txBody>
          <a:bodyPr>
            <a:normAutofit/>
          </a:bodyPr>
          <a:lstStyle/>
          <a:p>
            <a:r>
              <a:rPr lang="he-IL" sz="3200" b="0" dirty="0" smtClean="0"/>
              <a:t> </a:t>
            </a:r>
            <a:r>
              <a:rPr lang="he-IL" b="0" dirty="0"/>
              <a:t>חובת השוואה בין קופות גמל לקצבה</a:t>
            </a:r>
          </a:p>
          <a:p>
            <a:endParaRPr lang="he-IL" sz="3200" b="0" dirty="0"/>
          </a:p>
        </p:txBody>
      </p:sp>
    </p:spTree>
    <p:extLst>
      <p:ext uri="{BB962C8B-B14F-4D97-AF65-F5344CB8AC3E}">
        <p14:creationId xmlns:p14="http://schemas.microsoft.com/office/powerpoint/2010/main" val="3831983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52891"/>
          </a:xfrm>
          <a:prstGeom prst="rect">
            <a:avLst/>
          </a:prstGeom>
        </p:spPr>
      </p:pic>
      <p:sp>
        <p:nvSpPr>
          <p:cNvPr id="7" name="מציין מיקום טקסט 3"/>
          <p:cNvSpPr>
            <a:spLocks noGrp="1"/>
          </p:cNvSpPr>
          <p:nvPr>
            <p:ph type="body" sz="quarter" idx="13"/>
          </p:nvPr>
        </p:nvSpPr>
        <p:spPr>
          <a:xfrm>
            <a:off x="3657150" y="264378"/>
            <a:ext cx="8317683" cy="629013"/>
          </a:xfrm>
        </p:spPr>
        <p:txBody>
          <a:bodyPr/>
          <a:lstStyle/>
          <a:p>
            <a:r>
              <a:rPr lang="he-IL" b="0" dirty="0" smtClean="0"/>
              <a:t>חובת השוואה – טבלת הכיסויים הביטוחיים</a:t>
            </a:r>
            <a:endParaRPr lang="he-IL" b="0" dirty="0"/>
          </a:p>
        </p:txBody>
      </p:sp>
      <p:pic>
        <p:nvPicPr>
          <p:cNvPr id="8" name="תמונה 7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5230" y="1290637"/>
            <a:ext cx="7582619" cy="492038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71920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52891"/>
          </a:xfrm>
          <a:prstGeom prst="rect">
            <a:avLst/>
          </a:prstGeom>
        </p:spPr>
      </p:pic>
      <p:sp>
        <p:nvSpPr>
          <p:cNvPr id="3" name="אליפסה 2"/>
          <p:cNvSpPr/>
          <p:nvPr/>
        </p:nvSpPr>
        <p:spPr>
          <a:xfrm>
            <a:off x="70731" y="286770"/>
            <a:ext cx="567624" cy="5423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200" dirty="0" smtClean="0">
                <a:solidFill>
                  <a:schemeClr val="tx1"/>
                </a:solidFill>
              </a:rPr>
              <a:t>2</a:t>
            </a:r>
            <a:endParaRPr lang="he-IL" sz="3200" dirty="0">
              <a:solidFill>
                <a:schemeClr val="tx1"/>
              </a:solidFill>
            </a:endParaRPr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quarter" idx="13"/>
          </p:nvPr>
        </p:nvSpPr>
        <p:spPr>
          <a:xfrm>
            <a:off x="1429186" y="286770"/>
            <a:ext cx="10762814" cy="1026941"/>
          </a:xfrm>
        </p:spPr>
        <p:txBody>
          <a:bodyPr/>
          <a:lstStyle/>
          <a:p>
            <a:r>
              <a:rPr lang="he-IL" sz="2800" b="0" dirty="0" smtClean="0"/>
              <a:t>הצגת העלות הכוללת של ד.הניהול והכיסויים הביטוחיים לאורך חיי המוצר</a:t>
            </a:r>
            <a:endParaRPr lang="he-IL" sz="3200" b="0" dirty="0"/>
          </a:p>
          <a:p>
            <a:endParaRPr lang="he-IL" sz="3200" dirty="0"/>
          </a:p>
        </p:txBody>
      </p:sp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>
          <a:xfrm>
            <a:off x="70731" y="1121534"/>
            <a:ext cx="11908782" cy="4709822"/>
          </a:xfrm>
        </p:spPr>
        <p:txBody>
          <a:bodyPr/>
          <a:lstStyle/>
          <a:p>
            <a:pPr marL="0" indent="0">
              <a:buNone/>
            </a:pPr>
            <a:r>
              <a:rPr lang="he-IL" dirty="0"/>
              <a:t>נקבעו פרמטרים אחידים לחישוב ולהמחשת היתרה והקצבה הצפויה של הלקוח, האומדן החדש מביא בחשבון </a:t>
            </a:r>
            <a:r>
              <a:rPr lang="he-IL" u="sng" dirty="0"/>
              <a:t>הפקדות עתידיות</a:t>
            </a:r>
            <a:r>
              <a:rPr lang="he-IL" dirty="0"/>
              <a:t>, השתנות של השכר וגורמים נוספים שרלוונטיים לקביעת היתרה הצפויה</a:t>
            </a:r>
          </a:p>
          <a:p>
            <a:endParaRPr lang="he-IL" dirty="0"/>
          </a:p>
        </p:txBody>
      </p:sp>
      <p:sp>
        <p:nvSpPr>
          <p:cNvPr id="5" name="מלבן 4"/>
          <p:cNvSpPr/>
          <p:nvPr/>
        </p:nvSpPr>
        <p:spPr>
          <a:xfrm>
            <a:off x="353683" y="2722813"/>
            <a:ext cx="1162583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he-IL" sz="2800" b="1" dirty="0"/>
              <a:t>פירוט ההנחות בדמי ניהול</a:t>
            </a:r>
          </a:p>
          <a:p>
            <a:r>
              <a:rPr lang="he-IL" sz="2800" dirty="0"/>
              <a:t>אחוז דמי הניהול לאחר ההנחה, תנאי ההנחה, תקופת ההנחה</a:t>
            </a:r>
          </a:p>
          <a:p>
            <a:endParaRPr lang="he-IL" sz="2800" dirty="0"/>
          </a:p>
          <a:p>
            <a:endParaRPr lang="he-IL" sz="2800" dirty="0"/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he-IL" sz="2800" b="1" dirty="0"/>
              <a:t>פירוט ההנחות בכיסויים ביטוחיים </a:t>
            </a:r>
          </a:p>
          <a:p>
            <a:r>
              <a:rPr lang="he-IL" sz="2800" dirty="0"/>
              <a:t>שיעור ההנחה, תקופת ההנחה, התנאים להמשך מתן ההנחה והעלות המקורית </a:t>
            </a:r>
            <a:r>
              <a:rPr lang="he-IL" sz="2800" dirty="0" smtClean="0"/>
              <a:t>לפני </a:t>
            </a:r>
            <a:r>
              <a:rPr lang="he-IL" sz="2800" dirty="0"/>
              <a:t>ההנחה</a:t>
            </a:r>
          </a:p>
        </p:txBody>
      </p:sp>
    </p:spTree>
    <p:extLst>
      <p:ext uri="{BB962C8B-B14F-4D97-AF65-F5344CB8AC3E}">
        <p14:creationId xmlns:p14="http://schemas.microsoft.com/office/powerpoint/2010/main" val="330140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52891"/>
          </a:xfrm>
          <a:prstGeom prst="rect">
            <a:avLst/>
          </a:prstGeom>
        </p:spPr>
      </p:pic>
      <p:sp>
        <p:nvSpPr>
          <p:cNvPr id="3" name="אליפסה 2"/>
          <p:cNvSpPr/>
          <p:nvPr/>
        </p:nvSpPr>
        <p:spPr>
          <a:xfrm>
            <a:off x="70731" y="286770"/>
            <a:ext cx="567624" cy="5423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200" dirty="0" smtClean="0">
                <a:solidFill>
                  <a:schemeClr val="tx1"/>
                </a:solidFill>
              </a:rPr>
              <a:t>2</a:t>
            </a:r>
            <a:endParaRPr lang="he-IL" sz="3200" dirty="0">
              <a:solidFill>
                <a:schemeClr val="tx1"/>
              </a:solidFill>
            </a:endParaRPr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quarter" idx="13"/>
          </p:nvPr>
        </p:nvSpPr>
        <p:spPr>
          <a:xfrm>
            <a:off x="1429186" y="286770"/>
            <a:ext cx="10762814" cy="1026941"/>
          </a:xfrm>
        </p:spPr>
        <p:txBody>
          <a:bodyPr/>
          <a:lstStyle/>
          <a:p>
            <a:r>
              <a:rPr lang="he-IL" sz="2800" b="0" dirty="0" smtClean="0"/>
              <a:t>הצגת העלות הכוללת של ד.הניהול והכיסויים הביטוחיים לאורך חיי המוצר</a:t>
            </a:r>
            <a:endParaRPr lang="he-IL" sz="3200" b="0" dirty="0"/>
          </a:p>
          <a:p>
            <a:endParaRPr lang="he-IL" sz="3200" dirty="0"/>
          </a:p>
        </p:txBody>
      </p:sp>
      <p:sp>
        <p:nvSpPr>
          <p:cNvPr id="5" name="מציין מיקום תוכן 1"/>
          <p:cNvSpPr>
            <a:spLocks noGrp="1"/>
          </p:cNvSpPr>
          <p:nvPr>
            <p:ph idx="1"/>
          </p:nvPr>
        </p:nvSpPr>
        <p:spPr>
          <a:xfrm>
            <a:off x="887439" y="1192941"/>
            <a:ext cx="11221467" cy="528548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he-IL" dirty="0" smtClean="0"/>
              <a:t> יש לבחון השפעת ההבדל בעלויות על צבירת החיסכון העתידית </a:t>
            </a:r>
          </a:p>
          <a:p>
            <a:pPr marL="0" lvl="0" indent="0" algn="ctr">
              <a:buNone/>
            </a:pPr>
            <a:endParaRPr lang="he-IL" b="1" dirty="0" smtClean="0"/>
          </a:p>
          <a:p>
            <a:pPr marL="0" lvl="0" indent="0" algn="ctr">
              <a:buNone/>
            </a:pPr>
            <a:r>
              <a:rPr lang="he-IL" sz="2800" b="1" dirty="0" smtClean="0">
                <a:solidFill>
                  <a:srgbClr val="C00000"/>
                </a:solidFill>
              </a:rPr>
              <a:t>חובת הסוכן לנמק מדוע בחר במוצר המומלץ </a:t>
            </a:r>
            <a:r>
              <a:rPr lang="he-IL" sz="2800" b="1" u="sng" dirty="0" smtClean="0">
                <a:solidFill>
                  <a:srgbClr val="C00000"/>
                </a:solidFill>
              </a:rPr>
              <a:t>בהתייחס לנתונים אלו</a:t>
            </a:r>
          </a:p>
          <a:p>
            <a:pPr marL="0" lvl="0" indent="0" algn="ctr">
              <a:buNone/>
            </a:pPr>
            <a:endParaRPr lang="he-IL" sz="2600" b="1" dirty="0" smtClean="0"/>
          </a:p>
          <a:p>
            <a:pPr marL="0" lvl="0" indent="0" algn="ctr">
              <a:buNone/>
            </a:pPr>
            <a:r>
              <a:rPr lang="he-IL" sz="2600" b="1" dirty="0" smtClean="0"/>
              <a:t>יש </a:t>
            </a:r>
            <a:r>
              <a:rPr lang="he-IL" sz="2600" b="1" dirty="0" smtClean="0"/>
              <a:t>לפרט התפתחות סכומי </a:t>
            </a:r>
            <a:r>
              <a:rPr lang="he-IL" sz="2600" b="1" dirty="0"/>
              <a:t>הביטוח </a:t>
            </a:r>
            <a:r>
              <a:rPr lang="he-IL" sz="2600" dirty="0"/>
              <a:t>בכיסויים ביטוחיים </a:t>
            </a:r>
            <a:r>
              <a:rPr lang="he-IL" sz="2600" dirty="0" smtClean="0"/>
              <a:t>שאינם קבועים</a:t>
            </a:r>
          </a:p>
          <a:p>
            <a:pPr marL="0" lvl="0" indent="0" algn="ctr">
              <a:buNone/>
            </a:pPr>
            <a:r>
              <a:rPr lang="he-IL" sz="2600" dirty="0" smtClean="0"/>
              <a:t>חישוב עלות הכיסויים </a:t>
            </a:r>
            <a:r>
              <a:rPr lang="he-IL" sz="2600" b="1" dirty="0" smtClean="0"/>
              <a:t>תכלול הרחבות ותוספות חיתום</a:t>
            </a:r>
            <a:endParaRPr lang="he-IL" sz="2600" b="1" dirty="0"/>
          </a:p>
          <a:p>
            <a:pPr marL="0" lvl="0" indent="0" algn="just">
              <a:buNone/>
            </a:pPr>
            <a:endParaRPr lang="he-IL" sz="2000" b="1" dirty="0" smtClean="0"/>
          </a:p>
          <a:p>
            <a:pPr marL="0" indent="0" algn="just">
              <a:buNone/>
            </a:pPr>
            <a:endParaRPr lang="he-IL" sz="2000" dirty="0" smtClean="0"/>
          </a:p>
          <a:p>
            <a:pPr marL="0" indent="0" algn="just">
              <a:buNone/>
            </a:pPr>
            <a:r>
              <a:rPr lang="he-IL" sz="2000" dirty="0" smtClean="0"/>
              <a:t>התחזית שמופיעה אינה משקפת באופן מדויק את הנתונים ולכן יש להתייחס ב'שיקולים להמלצה' להשלכת העלויות על החיסכון הצפוי – ללא ציון העלות (העברת מידעים דרך ממשק אחזקות למסלקה תתבצע החל מינואר 2020</a:t>
            </a:r>
            <a:r>
              <a:rPr lang="he-IL" sz="2000" dirty="0" smtClean="0"/>
              <a:t>)</a:t>
            </a:r>
            <a:endParaRPr lang="he-IL" sz="2000" dirty="0" smtClean="0">
              <a:solidFill>
                <a:schemeClr val="tx1"/>
              </a:solidFill>
            </a:endParaRPr>
          </a:p>
          <a:p>
            <a:pPr marL="0" indent="0" algn="just">
              <a:buNone/>
            </a:pPr>
            <a:r>
              <a:rPr lang="he-IL" sz="2000" dirty="0" smtClean="0">
                <a:solidFill>
                  <a:schemeClr val="tx1"/>
                </a:solidFill>
              </a:rPr>
              <a:t>*התחזית </a:t>
            </a:r>
            <a:r>
              <a:rPr lang="he-IL" sz="2000" dirty="0">
                <a:solidFill>
                  <a:schemeClr val="tx1"/>
                </a:solidFill>
              </a:rPr>
              <a:t>תוצג לגיל פרישה חובה (67) בחישוב הפקדות רציפות </a:t>
            </a:r>
          </a:p>
          <a:p>
            <a:pPr marL="0" indent="0" algn="just">
              <a:buNone/>
            </a:pPr>
            <a:endParaRPr lang="he-IL" b="1" dirty="0"/>
          </a:p>
        </p:txBody>
      </p:sp>
    </p:spTree>
    <p:extLst>
      <p:ext uri="{BB962C8B-B14F-4D97-AF65-F5344CB8AC3E}">
        <p14:creationId xmlns:p14="http://schemas.microsoft.com/office/powerpoint/2010/main" val="3402231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52891"/>
          </a:xfrm>
          <a:prstGeom prst="rect">
            <a:avLst/>
          </a:prstGeom>
        </p:spPr>
      </p:pic>
      <p:sp>
        <p:nvSpPr>
          <p:cNvPr id="3" name="מציין מיקום טקסט 3"/>
          <p:cNvSpPr>
            <a:spLocks noGrp="1"/>
          </p:cNvSpPr>
          <p:nvPr>
            <p:ph type="body" sz="quarter" idx="13"/>
          </p:nvPr>
        </p:nvSpPr>
        <p:spPr>
          <a:xfrm>
            <a:off x="3806108" y="246981"/>
            <a:ext cx="8317683" cy="629013"/>
          </a:xfrm>
        </p:spPr>
        <p:txBody>
          <a:bodyPr/>
          <a:lstStyle/>
          <a:p>
            <a:r>
              <a:rPr lang="he-IL" b="0" dirty="0"/>
              <a:t>שיקולים בהתייחס למאפייני הלקוח וצרכיו</a:t>
            </a:r>
          </a:p>
          <a:p>
            <a:endParaRPr lang="he-IL" sz="3200" dirty="0"/>
          </a:p>
        </p:txBody>
      </p:sp>
      <p:sp>
        <p:nvSpPr>
          <p:cNvPr id="4" name="מציין מיקום תוכן 1"/>
          <p:cNvSpPr>
            <a:spLocks noGrp="1"/>
          </p:cNvSpPr>
          <p:nvPr>
            <p:ph idx="1"/>
          </p:nvPr>
        </p:nvSpPr>
        <p:spPr>
          <a:xfrm>
            <a:off x="1355745" y="2133384"/>
            <a:ext cx="9713177" cy="2507936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endParaRPr lang="he-IL" dirty="0" smtClean="0"/>
          </a:p>
          <a:p>
            <a:pPr marL="0" indent="0" algn="ctr">
              <a:buNone/>
            </a:pPr>
            <a:r>
              <a:rPr lang="he-IL" sz="3200" dirty="0" smtClean="0"/>
              <a:t>בעל הרישיון נדרש להתייחס </a:t>
            </a:r>
            <a:r>
              <a:rPr lang="he-IL" sz="3200" u="sng" dirty="0" smtClean="0">
                <a:solidFill>
                  <a:srgbClr val="C00000"/>
                </a:solidFill>
              </a:rPr>
              <a:t>למצבו האישי של המבוטח</a:t>
            </a:r>
          </a:p>
          <a:p>
            <a:pPr marL="0" indent="0" algn="ctr">
              <a:buNone/>
            </a:pPr>
            <a:endParaRPr lang="he-IL" sz="3200" dirty="0"/>
          </a:p>
          <a:p>
            <a:pPr marL="0" indent="0" algn="ctr">
              <a:buNone/>
            </a:pPr>
            <a:r>
              <a:rPr lang="he-IL" sz="3200" dirty="0" smtClean="0"/>
              <a:t>בנוסף להתייחסות למאפייני המוצר ולגוף המוסדי</a:t>
            </a:r>
          </a:p>
          <a:p>
            <a:pPr marL="0" indent="0" algn="ctr">
              <a:buNone/>
            </a:pPr>
            <a:endParaRPr lang="he-IL" sz="3200" dirty="0" smtClean="0"/>
          </a:p>
        </p:txBody>
      </p:sp>
      <p:sp>
        <p:nvSpPr>
          <p:cNvPr id="5" name="אליפסה 4"/>
          <p:cNvSpPr/>
          <p:nvPr/>
        </p:nvSpPr>
        <p:spPr>
          <a:xfrm>
            <a:off x="70731" y="286770"/>
            <a:ext cx="567624" cy="5423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200" dirty="0" smtClean="0">
                <a:solidFill>
                  <a:schemeClr val="tx1"/>
                </a:solidFill>
              </a:rPr>
              <a:t>3</a:t>
            </a:r>
            <a:endParaRPr lang="he-IL" sz="3200" dirty="0">
              <a:solidFill>
                <a:schemeClr val="tx1"/>
              </a:solidFill>
            </a:endParaRPr>
          </a:p>
        </p:txBody>
      </p:sp>
      <p:sp>
        <p:nvSpPr>
          <p:cNvPr id="2" name="מלבן מעוגל 1"/>
          <p:cNvSpPr/>
          <p:nvPr/>
        </p:nvSpPr>
        <p:spPr>
          <a:xfrm>
            <a:off x="1670526" y="5020574"/>
            <a:ext cx="9083614" cy="66423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sz="2800" dirty="0" smtClean="0"/>
              <a:t>משפחתי, כלכלי, רפואי, עיסוקי, ביטוחים נוספים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3620889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52891"/>
          </a:xfrm>
          <a:prstGeom prst="rect">
            <a:avLst/>
          </a:prstGeom>
        </p:spPr>
      </p:pic>
      <p:sp>
        <p:nvSpPr>
          <p:cNvPr id="3" name="מציין מיקום טקסט 3"/>
          <p:cNvSpPr>
            <a:spLocks noGrp="1"/>
          </p:cNvSpPr>
          <p:nvPr>
            <p:ph type="body" sz="quarter" idx="13"/>
          </p:nvPr>
        </p:nvSpPr>
        <p:spPr>
          <a:xfrm>
            <a:off x="3806108" y="308407"/>
            <a:ext cx="8317683" cy="629013"/>
          </a:xfrm>
        </p:spPr>
        <p:txBody>
          <a:bodyPr/>
          <a:lstStyle/>
          <a:p>
            <a:r>
              <a:rPr lang="he-IL" b="0" dirty="0"/>
              <a:t>שיקולים בהתייחס למאפייני הלקוח וצרכיו</a:t>
            </a:r>
          </a:p>
          <a:p>
            <a:endParaRPr lang="he-IL" sz="3200" dirty="0"/>
          </a:p>
        </p:txBody>
      </p:sp>
      <p:sp>
        <p:nvSpPr>
          <p:cNvPr id="4" name="מציין מיקום תוכן 1"/>
          <p:cNvSpPr>
            <a:spLocks noGrp="1"/>
          </p:cNvSpPr>
          <p:nvPr>
            <p:ph idx="1"/>
          </p:nvPr>
        </p:nvSpPr>
        <p:spPr>
          <a:xfrm>
            <a:off x="759946" y="2142873"/>
            <a:ext cx="10672107" cy="2990707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endParaRPr lang="he-IL" dirty="0" smtClean="0"/>
          </a:p>
          <a:p>
            <a:pPr marL="0" indent="0" algn="ctr">
              <a:buNone/>
            </a:pPr>
            <a:endParaRPr lang="he-IL" sz="3200" dirty="0" smtClean="0"/>
          </a:p>
        </p:txBody>
      </p:sp>
      <p:sp>
        <p:nvSpPr>
          <p:cNvPr id="5" name="אליפסה 4"/>
          <p:cNvSpPr/>
          <p:nvPr/>
        </p:nvSpPr>
        <p:spPr>
          <a:xfrm>
            <a:off x="70731" y="286770"/>
            <a:ext cx="567624" cy="5423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200" dirty="0" smtClean="0">
                <a:solidFill>
                  <a:schemeClr val="tx1"/>
                </a:solidFill>
              </a:rPr>
              <a:t>3</a:t>
            </a:r>
            <a:endParaRPr lang="he-IL" sz="3200" dirty="0">
              <a:solidFill>
                <a:schemeClr val="tx1"/>
              </a:solidFill>
            </a:endParaRPr>
          </a:p>
        </p:txBody>
      </p:sp>
      <p:pic>
        <p:nvPicPr>
          <p:cNvPr id="7" name="תמונה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521" y="2303252"/>
            <a:ext cx="10297574" cy="2669948"/>
          </a:xfrm>
          <a:prstGeom prst="rect">
            <a:avLst/>
          </a:prstGeom>
        </p:spPr>
      </p:pic>
      <p:cxnSp>
        <p:nvCxnSpPr>
          <p:cNvPr id="10" name="מחבר ישר 9"/>
          <p:cNvCxnSpPr/>
          <p:nvPr/>
        </p:nvCxnSpPr>
        <p:spPr>
          <a:xfrm flipH="1">
            <a:off x="9540815" y="4895562"/>
            <a:ext cx="114731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4984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52891"/>
          </a:xfrm>
          <a:prstGeom prst="rect">
            <a:avLst/>
          </a:prstGeom>
        </p:spPr>
      </p:pic>
      <p:sp>
        <p:nvSpPr>
          <p:cNvPr id="3" name="אליפסה 2"/>
          <p:cNvSpPr/>
          <p:nvPr/>
        </p:nvSpPr>
        <p:spPr>
          <a:xfrm>
            <a:off x="70731" y="286770"/>
            <a:ext cx="567624" cy="5423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200" dirty="0" smtClean="0">
                <a:solidFill>
                  <a:schemeClr val="tx1"/>
                </a:solidFill>
              </a:rPr>
              <a:t>4</a:t>
            </a:r>
            <a:endParaRPr lang="he-IL" sz="3200" dirty="0">
              <a:solidFill>
                <a:schemeClr val="tx1"/>
              </a:solidFill>
            </a:endParaRPr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quarter" idx="13"/>
          </p:nvPr>
        </p:nvSpPr>
        <p:spPr>
          <a:xfrm>
            <a:off x="2868437" y="286770"/>
            <a:ext cx="9250136" cy="969168"/>
          </a:xfrm>
        </p:spPr>
        <p:txBody>
          <a:bodyPr/>
          <a:lstStyle/>
          <a:p>
            <a:r>
              <a:rPr lang="he-IL" b="0" dirty="0"/>
              <a:t>מכירת מוצר שאינו פנסיוני במסגרת הליך השיווק</a:t>
            </a:r>
          </a:p>
        </p:txBody>
      </p:sp>
      <p:sp>
        <p:nvSpPr>
          <p:cNvPr id="5" name="מציין מיקום תוכן 1"/>
          <p:cNvSpPr>
            <a:spLocks noGrp="1"/>
          </p:cNvSpPr>
          <p:nvPr>
            <p:ph idx="1"/>
          </p:nvPr>
        </p:nvSpPr>
        <p:spPr>
          <a:xfrm>
            <a:off x="70731" y="1292491"/>
            <a:ext cx="11776638" cy="4709822"/>
          </a:xfrm>
        </p:spPr>
        <p:txBody>
          <a:bodyPr/>
          <a:lstStyle/>
          <a:p>
            <a:pPr marL="0" indent="0" algn="ctr">
              <a:buNone/>
            </a:pPr>
            <a:r>
              <a:rPr lang="he-IL" sz="2800" dirty="0" smtClean="0"/>
              <a:t>למסמך ההנמקה נוספה טבלה </a:t>
            </a:r>
            <a:r>
              <a:rPr lang="he-IL" sz="2800" dirty="0"/>
              <a:t>חדשה</a:t>
            </a:r>
            <a:r>
              <a:rPr lang="he-IL" sz="2800" dirty="0" smtClean="0"/>
              <a:t>:</a:t>
            </a:r>
            <a:endParaRPr lang="he-IL" dirty="0" smtClean="0"/>
          </a:p>
          <a:p>
            <a:r>
              <a:rPr lang="he-IL" dirty="0"/>
              <a:t> </a:t>
            </a:r>
            <a:r>
              <a:rPr lang="he-IL" dirty="0" smtClean="0"/>
              <a:t>פירוט סוג המוצר</a:t>
            </a:r>
          </a:p>
          <a:p>
            <a:r>
              <a:rPr lang="he-IL" dirty="0" smtClean="0"/>
              <a:t> עלות המוצר</a:t>
            </a:r>
          </a:p>
          <a:p>
            <a:r>
              <a:rPr lang="he-IL" dirty="0" smtClean="0"/>
              <a:t> </a:t>
            </a:r>
            <a:r>
              <a:rPr lang="he-IL" dirty="0" smtClean="0">
                <a:solidFill>
                  <a:srgbClr val="C00000"/>
                </a:solidFill>
              </a:rPr>
              <a:t>מי משלם על המוצר (מעסיק / לקוח) </a:t>
            </a:r>
          </a:p>
          <a:p>
            <a:pPr marL="0" indent="0">
              <a:buNone/>
            </a:pPr>
            <a:endParaRPr lang="he-IL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9033" y="3355562"/>
            <a:ext cx="6156855" cy="1861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מלבן 1"/>
          <p:cNvSpPr/>
          <p:nvPr/>
        </p:nvSpPr>
        <p:spPr>
          <a:xfrm>
            <a:off x="1518249" y="5593243"/>
            <a:ext cx="8617787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2000" b="1" dirty="0"/>
              <a:t>הבהרה שמוצר זה אינו חלק מהליך שיווק פנסיוני ואינו מהווה תנאי לביצוע העסקה</a:t>
            </a:r>
            <a:endParaRPr lang="en-US" sz="2000" b="1" dirty="0"/>
          </a:p>
          <a:p>
            <a:endParaRPr lang="he-IL" dirty="0"/>
          </a:p>
        </p:txBody>
      </p:sp>
      <p:cxnSp>
        <p:nvCxnSpPr>
          <p:cNvPr id="9" name="מחבר חץ ישר 8"/>
          <p:cNvCxnSpPr/>
          <p:nvPr/>
        </p:nvCxnSpPr>
        <p:spPr>
          <a:xfrm flipV="1">
            <a:off x="4908430" y="5020574"/>
            <a:ext cx="1130061" cy="5520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9177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52891"/>
          </a:xfrm>
          <a:prstGeom prst="rect">
            <a:avLst/>
          </a:prstGeom>
        </p:spPr>
      </p:pic>
      <p:sp>
        <p:nvSpPr>
          <p:cNvPr id="3" name="מציין מיקום טקסט 3"/>
          <p:cNvSpPr>
            <a:spLocks noGrp="1"/>
          </p:cNvSpPr>
          <p:nvPr>
            <p:ph type="body" sz="quarter" idx="13"/>
          </p:nvPr>
        </p:nvSpPr>
        <p:spPr>
          <a:xfrm>
            <a:off x="2260122" y="264378"/>
            <a:ext cx="9714712" cy="629013"/>
          </a:xfrm>
        </p:spPr>
        <p:txBody>
          <a:bodyPr/>
          <a:lstStyle/>
          <a:p>
            <a:r>
              <a:rPr lang="he-IL" b="0" dirty="0" smtClean="0"/>
              <a:t>כמה שאלות בנושא חוזר השירות וניהול מכירות :</a:t>
            </a:r>
            <a:endParaRPr lang="he-IL" b="0" dirty="0"/>
          </a:p>
        </p:txBody>
      </p:sp>
      <p:sp>
        <p:nvSpPr>
          <p:cNvPr id="2" name="TextBox 1"/>
          <p:cNvSpPr txBox="1"/>
          <p:nvPr/>
        </p:nvSpPr>
        <p:spPr>
          <a:xfrm>
            <a:off x="405442" y="1104181"/>
            <a:ext cx="11266098" cy="9244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he-IL" sz="3200" dirty="0" smtClean="0"/>
              <a:t>מה גודל התיק הפנסיוני שלך?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05442" y="2500897"/>
            <a:ext cx="11266098" cy="9244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he-IL" sz="3200" dirty="0" smtClean="0"/>
              <a:t>מהו תמהיל התיק הפנסיוני שלך? (מנהלים / פנסיה)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05442" y="3983966"/>
            <a:ext cx="11266098" cy="9244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he-IL" sz="3200" dirty="0" smtClean="0"/>
              <a:t>מהי תכנית העבודה שלך?</a:t>
            </a:r>
          </a:p>
        </p:txBody>
      </p:sp>
      <p:pic>
        <p:nvPicPr>
          <p:cNvPr id="9" name="תמונה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479932" flipH="1" flipV="1">
            <a:off x="570932" y="1457608"/>
            <a:ext cx="3358012" cy="3032128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020" y="4908386"/>
            <a:ext cx="3657600" cy="1781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45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52891"/>
          </a:xfrm>
          <a:prstGeom prst="rect">
            <a:avLst/>
          </a:prstGeom>
        </p:spPr>
      </p:pic>
      <p:sp>
        <p:nvSpPr>
          <p:cNvPr id="3" name="מציין מיקום טקסט 3"/>
          <p:cNvSpPr>
            <a:spLocks noGrp="1"/>
          </p:cNvSpPr>
          <p:nvPr>
            <p:ph type="body" sz="quarter" idx="13"/>
          </p:nvPr>
        </p:nvSpPr>
        <p:spPr>
          <a:xfrm>
            <a:off x="2260122" y="264378"/>
            <a:ext cx="9714712" cy="629013"/>
          </a:xfrm>
        </p:spPr>
        <p:txBody>
          <a:bodyPr/>
          <a:lstStyle/>
          <a:p>
            <a:r>
              <a:rPr lang="he-IL" b="0" dirty="0" smtClean="0"/>
              <a:t>שליפת רשימות עמיתי מבטחים מהתיקשוב</a:t>
            </a:r>
            <a:endParaRPr lang="he-IL" b="0" dirty="0"/>
          </a:p>
        </p:txBody>
      </p:sp>
      <p:sp>
        <p:nvSpPr>
          <p:cNvPr id="4" name="מלבן 3"/>
          <p:cNvSpPr/>
          <p:nvPr/>
        </p:nvSpPr>
        <p:spPr>
          <a:xfrm>
            <a:off x="8379388" y="1078048"/>
            <a:ext cx="3534942" cy="8369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2000" dirty="0">
                <a:latin typeface="Calibri" panose="020F0502020204030204" pitchFamily="34" charset="0"/>
                <a:ea typeface="Calibri" panose="020F0502020204030204" pitchFamily="34" charset="0"/>
              </a:rPr>
              <a:t>תקשוב פלוס </a:t>
            </a:r>
            <a:r>
              <a:rPr lang="he-IL" sz="2000" dirty="0" smtClean="0">
                <a:latin typeface="Calibri" panose="020F0502020204030204" pitchFamily="34" charset="0"/>
                <a:ea typeface="Calibri" panose="020F0502020204030204" pitchFamily="34" charset="0"/>
              </a:rPr>
              <a:t>- &gt; רשימות </a:t>
            </a:r>
            <a:r>
              <a:rPr lang="he-IL" sz="2000" dirty="0">
                <a:latin typeface="Calibri" panose="020F0502020204030204" pitchFamily="34" charset="0"/>
                <a:ea typeface="Calibri" panose="020F0502020204030204" pitchFamily="34" charset="0"/>
              </a:rPr>
              <a:t>מידע </a:t>
            </a:r>
            <a:r>
              <a:rPr lang="he-IL" sz="2000" dirty="0" smtClean="0">
                <a:latin typeface="Calibri" panose="020F0502020204030204" pitchFamily="34" charset="0"/>
                <a:ea typeface="Calibri" panose="020F0502020204030204" pitchFamily="34" charset="0"/>
              </a:rPr>
              <a:t>-&gt;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2000" dirty="0" smtClean="0">
                <a:latin typeface="Calibri" panose="020F0502020204030204" pitchFamily="34" charset="0"/>
                <a:ea typeface="Calibri" panose="020F0502020204030204" pitchFamily="34" charset="0"/>
              </a:rPr>
              <a:t>מוצרי </a:t>
            </a:r>
            <a:r>
              <a:rPr lang="he-IL" sz="2000" dirty="0">
                <a:latin typeface="Calibri" panose="020F0502020204030204" pitchFamily="34" charset="0"/>
                <a:ea typeface="Calibri" panose="020F0502020204030204" pitchFamily="34" charset="0"/>
              </a:rPr>
              <a:t>פנסיה מבטחים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תמונה 9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73" y="974378"/>
            <a:ext cx="6939280" cy="27711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1" name="מלבן: פינות מעוגלות 3"/>
          <p:cNvSpPr/>
          <p:nvPr/>
        </p:nvSpPr>
        <p:spPr>
          <a:xfrm>
            <a:off x="6433353" y="2172130"/>
            <a:ext cx="502285" cy="11874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he-IL"/>
          </a:p>
        </p:txBody>
      </p:sp>
      <p:cxnSp>
        <p:nvCxnSpPr>
          <p:cNvPr id="12" name="מחבר חץ ישר 11"/>
          <p:cNvCxnSpPr/>
          <p:nvPr/>
        </p:nvCxnSpPr>
        <p:spPr>
          <a:xfrm flipH="1">
            <a:off x="7143070" y="2194260"/>
            <a:ext cx="1078302" cy="744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מלבן 15"/>
          <p:cNvSpPr/>
          <p:nvPr/>
        </p:nvSpPr>
        <p:spPr>
          <a:xfrm>
            <a:off x="8221372" y="1915008"/>
            <a:ext cx="1560043" cy="40504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2000" b="1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רשימות מידע</a:t>
            </a:r>
            <a:endParaRPr lang="en-US" sz="2000" b="1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17" name="קבוצה 16"/>
          <p:cNvGrpSpPr/>
          <p:nvPr/>
        </p:nvGrpSpPr>
        <p:grpSpPr>
          <a:xfrm>
            <a:off x="5414408" y="3817763"/>
            <a:ext cx="6714332" cy="3092001"/>
            <a:chOff x="-1066267" y="288392"/>
            <a:chExt cx="5243167" cy="2541224"/>
          </a:xfrm>
        </p:grpSpPr>
        <p:pic>
          <p:nvPicPr>
            <p:cNvPr id="18" name="תמונה 1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066267" y="288392"/>
              <a:ext cx="5243167" cy="2541224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19" name="מלבן: פינות מעוגלות 4"/>
            <p:cNvSpPr/>
            <p:nvPr/>
          </p:nvSpPr>
          <p:spPr>
            <a:xfrm>
              <a:off x="273513" y="910016"/>
              <a:ext cx="502854" cy="118753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1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he-IL"/>
            </a:p>
          </p:txBody>
        </p:sp>
      </p:grpSp>
      <p:sp>
        <p:nvSpPr>
          <p:cNvPr id="21" name="מלבן 20"/>
          <p:cNvSpPr/>
          <p:nvPr/>
        </p:nvSpPr>
        <p:spPr>
          <a:xfrm>
            <a:off x="2210077" y="4169069"/>
            <a:ext cx="2383987" cy="40504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2000" b="1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מוצרי פנסיה מבטחים</a:t>
            </a:r>
            <a:endParaRPr lang="en-US" sz="2000" b="1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22" name="מחבר חץ ישר 21"/>
          <p:cNvCxnSpPr/>
          <p:nvPr/>
        </p:nvCxnSpPr>
        <p:spPr>
          <a:xfrm>
            <a:off x="4594064" y="4371592"/>
            <a:ext cx="2341574" cy="2747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מלבן 25"/>
          <p:cNvSpPr/>
          <p:nvPr/>
        </p:nvSpPr>
        <p:spPr>
          <a:xfrm>
            <a:off x="138022" y="5604019"/>
            <a:ext cx="5016537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he-IL" dirty="0" smtClean="0">
                <a:latin typeface="Calibri" panose="020F0502020204030204" pitchFamily="34" charset="0"/>
                <a:ea typeface="Calibri" panose="020F0502020204030204" pitchFamily="34" charset="0"/>
              </a:rPr>
              <a:t>משיכת דו"ח מהכספת/תא הסוכן בגין תגמול על פנסיה: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he-IL" dirty="0" smtClean="0">
                <a:latin typeface="Calibri" panose="020F0502020204030204" pitchFamily="34" charset="0"/>
                <a:ea typeface="Calibri" panose="020F0502020204030204" pitchFamily="34" charset="0"/>
              </a:rPr>
              <a:t>"סימון רטרו" – חסר מסמך הנמקה/ייפוי </a:t>
            </a:r>
            <a:r>
              <a:rPr lang="he-IL" dirty="0" err="1" smtClean="0">
                <a:latin typeface="Calibri" panose="020F0502020204030204" pitchFamily="34" charset="0"/>
                <a:ea typeface="Calibri" panose="020F0502020204030204" pitchFamily="34" charset="0"/>
              </a:rPr>
              <a:t>כח</a:t>
            </a:r>
            <a:endParaRPr lang="he-IL" dirty="0" smtClean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he-IL" dirty="0" smtClean="0">
                <a:latin typeface="Calibri" panose="020F0502020204030204" pitchFamily="34" charset="0"/>
                <a:ea typeface="Calibri" panose="020F0502020204030204" pitchFamily="34" charset="0"/>
              </a:rPr>
              <a:t>הנתונים </a:t>
            </a:r>
            <a:r>
              <a:rPr lang="he-IL" dirty="0">
                <a:latin typeface="Calibri" panose="020F0502020204030204" pitchFamily="34" charset="0"/>
                <a:ea typeface="Calibri" panose="020F0502020204030204" pitchFamily="34" charset="0"/>
              </a:rPr>
              <a:t>מתעדכנים אחת </a:t>
            </a:r>
            <a:r>
              <a:rPr lang="he-IL" dirty="0" smtClean="0">
                <a:latin typeface="Calibri" panose="020F0502020204030204" pitchFamily="34" charset="0"/>
                <a:ea typeface="Calibri" panose="020F0502020204030204" pitchFamily="34" charset="0"/>
              </a:rPr>
              <a:t>לחודש</a:t>
            </a:r>
            <a:endParaRPr lang="he-IL" dirty="0" smtClean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5887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he-IL" dirty="0" smtClean="0"/>
              <a:t>תודה על ההקשבה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568617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52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068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מצגת הנמקה לגיל שלישי ומתכנני פרישה מאי 2019">
  <a:themeElements>
    <a:clrScheme name="התאמה אישית 4">
      <a:dk1>
        <a:srgbClr val="550000"/>
      </a:dk1>
      <a:lt1>
        <a:srgbClr val="FFFFFF"/>
      </a:lt1>
      <a:dk2>
        <a:srgbClr val="FFB914"/>
      </a:dk2>
      <a:lt2>
        <a:srgbClr val="FFFFFF"/>
      </a:lt2>
      <a:accent1>
        <a:srgbClr val="550000"/>
      </a:accent1>
      <a:accent2>
        <a:srgbClr val="BE963C"/>
      </a:accent2>
      <a:accent3>
        <a:srgbClr val="820032"/>
      </a:accent3>
      <a:accent4>
        <a:srgbClr val="D23C32"/>
      </a:accent4>
      <a:accent5>
        <a:srgbClr val="5A5078"/>
      </a:accent5>
      <a:accent6>
        <a:srgbClr val="8CA096"/>
      </a:accent6>
      <a:hlink>
        <a:srgbClr val="550000"/>
      </a:hlink>
      <a:folHlink>
        <a:srgbClr val="0000FF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תבנית מצגת חדשה - מנורה מבטחים" id="{1CAE9F42-EDA8-4B5C-AE66-9759A2C7BCEA}" vid="{1CC24CC7-0A60-4611-8911-8E06B5A65DFC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מצגת הנמקה לגיל שלישי ומתכנני פרישה מאי 2019</Template>
  <TotalTime>29344</TotalTime>
  <Words>472</Words>
  <Application>Microsoft Office PowerPoint</Application>
  <PresentationFormat>מסך רחב</PresentationFormat>
  <Paragraphs>85</Paragraphs>
  <Slides>16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5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Symbol</vt:lpstr>
      <vt:lpstr>Wingdings</vt:lpstr>
      <vt:lpstr>מצגת הנמקה לגיל שלישי ומתכנני פרישה מאי 2019</vt:lpstr>
      <vt:lpstr>חוזר מסמך הנמקה</vt:lpstr>
      <vt:lpstr>חוזר מסמך הנמקה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תודה על ההקשבה</vt:lpstr>
      <vt:lpstr>מצגת של PowerPoint</vt:lpstr>
    </vt:vector>
  </TitlesOfParts>
  <Company>Menora Mivtachim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חוזר מסמך הנמקה תיקון– 2018-10-11</dc:title>
  <dc:creator>מירב חן</dc:creator>
  <cp:lastModifiedBy>יעל נסים-גליק</cp:lastModifiedBy>
  <cp:revision>244</cp:revision>
  <cp:lastPrinted>2019-07-10T08:38:51Z</cp:lastPrinted>
  <dcterms:created xsi:type="dcterms:W3CDTF">2019-05-12T07:08:13Z</dcterms:created>
  <dcterms:modified xsi:type="dcterms:W3CDTF">2019-09-04T05:28:20Z</dcterms:modified>
</cp:coreProperties>
</file>